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1" r:id="rId3"/>
    <p:sldId id="268" r:id="rId4"/>
    <p:sldId id="259" r:id="rId5"/>
    <p:sldId id="263" r:id="rId6"/>
    <p:sldId id="257" r:id="rId7"/>
    <p:sldId id="303" r:id="rId8"/>
    <p:sldId id="276" r:id="rId9"/>
    <p:sldId id="300" r:id="rId10"/>
    <p:sldId id="302" r:id="rId11"/>
    <p:sldId id="299" r:id="rId12"/>
    <p:sldId id="301" r:id="rId13"/>
    <p:sldId id="275" r:id="rId14"/>
    <p:sldId id="289" r:id="rId15"/>
    <p:sldId id="290" r:id="rId16"/>
    <p:sldId id="292" r:id="rId17"/>
    <p:sldId id="291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304" r:id="rId28"/>
    <p:sldId id="310" r:id="rId29"/>
    <p:sldId id="30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79EADF-A050-4262-A32E-D7D4078E5B11}" type="doc">
      <dgm:prSet loTypeId="urn:microsoft.com/office/officeart/2005/8/layout/process4" loCatId="process" qsTypeId="urn:microsoft.com/office/officeart/2005/8/quickstyle/simple3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152AF4D-61B8-4B5C-8BCF-A52F36B77060}">
      <dgm:prSet/>
      <dgm:spPr/>
      <dgm:t>
        <a:bodyPr/>
        <a:lstStyle/>
        <a:p>
          <a:r>
            <a:rPr lang="en-US"/>
            <a:t>Structural Topic Modeling (STM) was used</a:t>
          </a:r>
        </a:p>
      </dgm:t>
    </dgm:pt>
    <dgm:pt modelId="{057845FA-D725-4CC9-B6A1-F36D27B92178}" type="parTrans" cxnId="{4A7B6503-C0FA-4D8C-B856-F3081D02BBFA}">
      <dgm:prSet/>
      <dgm:spPr/>
      <dgm:t>
        <a:bodyPr/>
        <a:lstStyle/>
        <a:p>
          <a:endParaRPr lang="en-US"/>
        </a:p>
      </dgm:t>
    </dgm:pt>
    <dgm:pt modelId="{17B1580C-C984-4E2B-868E-9E8510427355}" type="sibTrans" cxnId="{4A7B6503-C0FA-4D8C-B856-F3081D02BBFA}">
      <dgm:prSet/>
      <dgm:spPr/>
      <dgm:t>
        <a:bodyPr/>
        <a:lstStyle/>
        <a:p>
          <a:endParaRPr lang="en-US"/>
        </a:p>
      </dgm:t>
    </dgm:pt>
    <dgm:pt modelId="{E22ACA75-3259-4B13-B6B6-71DE1E54C098}">
      <dgm:prSet/>
      <dgm:spPr/>
      <dgm:t>
        <a:bodyPr/>
        <a:lstStyle/>
        <a:p>
          <a:r>
            <a:rPr lang="en-US"/>
            <a:t>137,708 tweets were analyzed for topic modeling</a:t>
          </a:r>
        </a:p>
      </dgm:t>
    </dgm:pt>
    <dgm:pt modelId="{7F859924-D3C6-454D-A68C-967756FE3344}" type="parTrans" cxnId="{DE4989F6-50A8-4604-A7F2-3A428BDD6B73}">
      <dgm:prSet/>
      <dgm:spPr/>
      <dgm:t>
        <a:bodyPr/>
        <a:lstStyle/>
        <a:p>
          <a:endParaRPr lang="en-US"/>
        </a:p>
      </dgm:t>
    </dgm:pt>
    <dgm:pt modelId="{244904ED-9834-4088-B44A-884F80ADBF3C}" type="sibTrans" cxnId="{DE4989F6-50A8-4604-A7F2-3A428BDD6B73}">
      <dgm:prSet/>
      <dgm:spPr/>
      <dgm:t>
        <a:bodyPr/>
        <a:lstStyle/>
        <a:p>
          <a:endParaRPr lang="en-US"/>
        </a:p>
      </dgm:t>
    </dgm:pt>
    <dgm:pt modelId="{0A7C0441-9024-49C7-92CF-DC17D6C24E54}">
      <dgm:prSet/>
      <dgm:spPr/>
      <dgm:t>
        <a:bodyPr/>
        <a:lstStyle/>
        <a:p>
          <a:r>
            <a:rPr lang="en-US"/>
            <a:t>The number of topics was determined as 50. </a:t>
          </a:r>
        </a:p>
      </dgm:t>
    </dgm:pt>
    <dgm:pt modelId="{59C6ED40-30CC-4898-831C-08484581285F}" type="parTrans" cxnId="{89FCC365-B97A-45E6-9487-7E85BB5232FF}">
      <dgm:prSet/>
      <dgm:spPr/>
      <dgm:t>
        <a:bodyPr/>
        <a:lstStyle/>
        <a:p>
          <a:endParaRPr lang="en-US"/>
        </a:p>
      </dgm:t>
    </dgm:pt>
    <dgm:pt modelId="{CDC127E1-C3BD-43F7-8439-545F782F8C9B}" type="sibTrans" cxnId="{89FCC365-B97A-45E6-9487-7E85BB5232FF}">
      <dgm:prSet/>
      <dgm:spPr/>
      <dgm:t>
        <a:bodyPr/>
        <a:lstStyle/>
        <a:p>
          <a:endParaRPr lang="en-US"/>
        </a:p>
      </dgm:t>
    </dgm:pt>
    <dgm:pt modelId="{2441618A-CB23-487E-B24C-F81869A08DD7}" type="pres">
      <dgm:prSet presAssocID="{7079EADF-A050-4262-A32E-D7D4078E5B11}" presName="Name0" presStyleCnt="0">
        <dgm:presLayoutVars>
          <dgm:dir/>
          <dgm:animLvl val="lvl"/>
          <dgm:resizeHandles val="exact"/>
        </dgm:presLayoutVars>
      </dgm:prSet>
      <dgm:spPr/>
    </dgm:pt>
    <dgm:pt modelId="{7709D679-EC23-4C02-887B-C44D32FE7775}" type="pres">
      <dgm:prSet presAssocID="{0A7C0441-9024-49C7-92CF-DC17D6C24E54}" presName="boxAndChildren" presStyleCnt="0"/>
      <dgm:spPr/>
    </dgm:pt>
    <dgm:pt modelId="{71EED359-3BE2-43E1-9DC7-F8E9C3804F7A}" type="pres">
      <dgm:prSet presAssocID="{0A7C0441-9024-49C7-92CF-DC17D6C24E54}" presName="parentTextBox" presStyleLbl="node1" presStyleIdx="0" presStyleCnt="3"/>
      <dgm:spPr/>
    </dgm:pt>
    <dgm:pt modelId="{8D50E22D-8225-4221-A755-8824D67E6C44}" type="pres">
      <dgm:prSet presAssocID="{244904ED-9834-4088-B44A-884F80ADBF3C}" presName="sp" presStyleCnt="0"/>
      <dgm:spPr/>
    </dgm:pt>
    <dgm:pt modelId="{9D7D5D48-DF3E-40CD-81E3-22CC0208DB65}" type="pres">
      <dgm:prSet presAssocID="{E22ACA75-3259-4B13-B6B6-71DE1E54C098}" presName="arrowAndChildren" presStyleCnt="0"/>
      <dgm:spPr/>
    </dgm:pt>
    <dgm:pt modelId="{273CC5AD-FF4B-4FFD-AB4A-680B013414DD}" type="pres">
      <dgm:prSet presAssocID="{E22ACA75-3259-4B13-B6B6-71DE1E54C098}" presName="parentTextArrow" presStyleLbl="node1" presStyleIdx="1" presStyleCnt="3"/>
      <dgm:spPr/>
    </dgm:pt>
    <dgm:pt modelId="{77C25F95-ECD0-4F3C-9250-B7C8FBE479B7}" type="pres">
      <dgm:prSet presAssocID="{17B1580C-C984-4E2B-868E-9E8510427355}" presName="sp" presStyleCnt="0"/>
      <dgm:spPr/>
    </dgm:pt>
    <dgm:pt modelId="{E3E60A42-18C9-4090-8904-199B9697DDA6}" type="pres">
      <dgm:prSet presAssocID="{D152AF4D-61B8-4B5C-8BCF-A52F36B77060}" presName="arrowAndChildren" presStyleCnt="0"/>
      <dgm:spPr/>
    </dgm:pt>
    <dgm:pt modelId="{1F583455-250A-447E-ADAA-0597C5C87237}" type="pres">
      <dgm:prSet presAssocID="{D152AF4D-61B8-4B5C-8BCF-A52F36B77060}" presName="parentTextArrow" presStyleLbl="node1" presStyleIdx="2" presStyleCnt="3"/>
      <dgm:spPr/>
    </dgm:pt>
  </dgm:ptLst>
  <dgm:cxnLst>
    <dgm:cxn modelId="{4A7B6503-C0FA-4D8C-B856-F3081D02BBFA}" srcId="{7079EADF-A050-4262-A32E-D7D4078E5B11}" destId="{D152AF4D-61B8-4B5C-8BCF-A52F36B77060}" srcOrd="0" destOrd="0" parTransId="{057845FA-D725-4CC9-B6A1-F36D27B92178}" sibTransId="{17B1580C-C984-4E2B-868E-9E8510427355}"/>
    <dgm:cxn modelId="{2F87C231-E1E7-4BE7-BACC-D4F46EC0CDAE}" type="presOf" srcId="{E22ACA75-3259-4B13-B6B6-71DE1E54C098}" destId="{273CC5AD-FF4B-4FFD-AB4A-680B013414DD}" srcOrd="0" destOrd="0" presId="urn:microsoft.com/office/officeart/2005/8/layout/process4"/>
    <dgm:cxn modelId="{88D41B63-0ECB-45D7-A2AF-471F619D805D}" type="presOf" srcId="{7079EADF-A050-4262-A32E-D7D4078E5B11}" destId="{2441618A-CB23-487E-B24C-F81869A08DD7}" srcOrd="0" destOrd="0" presId="urn:microsoft.com/office/officeart/2005/8/layout/process4"/>
    <dgm:cxn modelId="{89FCC365-B97A-45E6-9487-7E85BB5232FF}" srcId="{7079EADF-A050-4262-A32E-D7D4078E5B11}" destId="{0A7C0441-9024-49C7-92CF-DC17D6C24E54}" srcOrd="2" destOrd="0" parTransId="{59C6ED40-30CC-4898-831C-08484581285F}" sibTransId="{CDC127E1-C3BD-43F7-8439-545F782F8C9B}"/>
    <dgm:cxn modelId="{AD848887-5D1E-4960-9DAF-9BB8A7122212}" type="presOf" srcId="{D152AF4D-61B8-4B5C-8BCF-A52F36B77060}" destId="{1F583455-250A-447E-ADAA-0597C5C87237}" srcOrd="0" destOrd="0" presId="urn:microsoft.com/office/officeart/2005/8/layout/process4"/>
    <dgm:cxn modelId="{2FE1F2D0-ED9C-4D7B-B3DC-FEF63DFFBE77}" type="presOf" srcId="{0A7C0441-9024-49C7-92CF-DC17D6C24E54}" destId="{71EED359-3BE2-43E1-9DC7-F8E9C3804F7A}" srcOrd="0" destOrd="0" presId="urn:microsoft.com/office/officeart/2005/8/layout/process4"/>
    <dgm:cxn modelId="{DE4989F6-50A8-4604-A7F2-3A428BDD6B73}" srcId="{7079EADF-A050-4262-A32E-D7D4078E5B11}" destId="{E22ACA75-3259-4B13-B6B6-71DE1E54C098}" srcOrd="1" destOrd="0" parTransId="{7F859924-D3C6-454D-A68C-967756FE3344}" sibTransId="{244904ED-9834-4088-B44A-884F80ADBF3C}"/>
    <dgm:cxn modelId="{D92A36B4-D678-4983-8345-1169BF0D27CE}" type="presParOf" srcId="{2441618A-CB23-487E-B24C-F81869A08DD7}" destId="{7709D679-EC23-4C02-887B-C44D32FE7775}" srcOrd="0" destOrd="0" presId="urn:microsoft.com/office/officeart/2005/8/layout/process4"/>
    <dgm:cxn modelId="{2BBA54E1-5D47-4676-9E26-CE48DE760459}" type="presParOf" srcId="{7709D679-EC23-4C02-887B-C44D32FE7775}" destId="{71EED359-3BE2-43E1-9DC7-F8E9C3804F7A}" srcOrd="0" destOrd="0" presId="urn:microsoft.com/office/officeart/2005/8/layout/process4"/>
    <dgm:cxn modelId="{0ACC108B-2C2F-4FFD-8047-128FFE9CEC20}" type="presParOf" srcId="{2441618A-CB23-487E-B24C-F81869A08DD7}" destId="{8D50E22D-8225-4221-A755-8824D67E6C44}" srcOrd="1" destOrd="0" presId="urn:microsoft.com/office/officeart/2005/8/layout/process4"/>
    <dgm:cxn modelId="{5A8EA0CA-95ED-4C49-99C0-E793C5B34771}" type="presParOf" srcId="{2441618A-CB23-487E-B24C-F81869A08DD7}" destId="{9D7D5D48-DF3E-40CD-81E3-22CC0208DB65}" srcOrd="2" destOrd="0" presId="urn:microsoft.com/office/officeart/2005/8/layout/process4"/>
    <dgm:cxn modelId="{BD8C9D98-3058-4154-BC02-75AE2F5464B6}" type="presParOf" srcId="{9D7D5D48-DF3E-40CD-81E3-22CC0208DB65}" destId="{273CC5AD-FF4B-4FFD-AB4A-680B013414DD}" srcOrd="0" destOrd="0" presId="urn:microsoft.com/office/officeart/2005/8/layout/process4"/>
    <dgm:cxn modelId="{C6467627-5AC6-4809-9C6A-7F80EB43BA4D}" type="presParOf" srcId="{2441618A-CB23-487E-B24C-F81869A08DD7}" destId="{77C25F95-ECD0-4F3C-9250-B7C8FBE479B7}" srcOrd="3" destOrd="0" presId="urn:microsoft.com/office/officeart/2005/8/layout/process4"/>
    <dgm:cxn modelId="{F7E0FF70-867F-4CD9-96F1-34B04D52E6C7}" type="presParOf" srcId="{2441618A-CB23-487E-B24C-F81869A08DD7}" destId="{E3E60A42-18C9-4090-8904-199B9697DDA6}" srcOrd="4" destOrd="0" presId="urn:microsoft.com/office/officeart/2005/8/layout/process4"/>
    <dgm:cxn modelId="{AAEE8FC6-B7FB-48CC-863A-943DF3044493}" type="presParOf" srcId="{E3E60A42-18C9-4090-8904-199B9697DDA6}" destId="{1F583455-250A-447E-ADAA-0597C5C8723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EED359-3BE2-43E1-9DC7-F8E9C3804F7A}">
      <dsp:nvSpPr>
        <dsp:cNvPr id="0" name=""/>
        <dsp:cNvSpPr/>
      </dsp:nvSpPr>
      <dsp:spPr>
        <a:xfrm>
          <a:off x="0" y="3405985"/>
          <a:ext cx="7315200" cy="111792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 number of topics was determined as 50. </a:t>
          </a:r>
        </a:p>
      </dsp:txBody>
      <dsp:txXfrm>
        <a:off x="0" y="3405985"/>
        <a:ext cx="7315200" cy="1117920"/>
      </dsp:txXfrm>
    </dsp:sp>
    <dsp:sp modelId="{273CC5AD-FF4B-4FFD-AB4A-680B013414DD}">
      <dsp:nvSpPr>
        <dsp:cNvPr id="0" name=""/>
        <dsp:cNvSpPr/>
      </dsp:nvSpPr>
      <dsp:spPr>
        <a:xfrm rot="10800000">
          <a:off x="0" y="1703392"/>
          <a:ext cx="7315200" cy="1719361"/>
        </a:xfrm>
        <a:prstGeom prst="upArrowCallou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137,708 tweets were analyzed for topic modeling</a:t>
          </a:r>
        </a:p>
      </dsp:txBody>
      <dsp:txXfrm rot="10800000">
        <a:off x="0" y="1703392"/>
        <a:ext cx="7315200" cy="1117189"/>
      </dsp:txXfrm>
    </dsp:sp>
    <dsp:sp modelId="{1F583455-250A-447E-ADAA-0597C5C87237}">
      <dsp:nvSpPr>
        <dsp:cNvPr id="0" name=""/>
        <dsp:cNvSpPr/>
      </dsp:nvSpPr>
      <dsp:spPr>
        <a:xfrm rot="10800000">
          <a:off x="0" y="799"/>
          <a:ext cx="7315200" cy="1719361"/>
        </a:xfrm>
        <a:prstGeom prst="upArrowCallou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Structural Topic Modeling (STM) was used</a:t>
          </a:r>
        </a:p>
      </dsp:txBody>
      <dsp:txXfrm rot="10800000">
        <a:off x="0" y="799"/>
        <a:ext cx="7315200" cy="11171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CF26-C2CA-4372-8974-13C92F6B7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4D071-D184-43F8-8DEE-A38A67C76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A48C9-720A-46A2-A100-7A5CCBEA9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F3325-3E86-4083-AEDC-87BB4C863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67DB7-4D42-41BE-983F-5836F866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39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A316F-88C4-4F1D-A252-FAD1BE41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46AF35-ADD8-43F6-8A8B-0FC956CCE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81424-77A4-40CB-A54C-06BB96E62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63145-67AF-42B5-A58F-CA1C48785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1FCB8-F69A-43A2-9CC2-4050BC80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3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420F35-9451-46E0-B40F-97A12C739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EEA23-F488-4ACA-80AD-4A21D8EE0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EB7C4-09AA-48FB-9198-8BB3AAD73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ABA64-3C8F-4558-B379-D45471E30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BF37A-4B24-4F27-991E-57551092A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3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8B7A-8BE0-4726-81E9-2B56623C6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728DC-6A2C-49FC-81FD-FD31B705B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4F640-306D-4FB8-B85C-DC2E99DDB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E8712-6D19-4847-8505-5011A8FD1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E4E3B-A1B7-4E52-8785-E87B21AD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9C5C-8F32-4766-BE03-478634D43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EFE68-F994-476A-8BD8-78BC68785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74BEA-72C1-45A3-86DB-8970BE365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3D964-2E19-48A0-8832-EE3467324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11C38-8CEA-48D2-8DC5-DA9380E8C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4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E36A-7F60-4E2C-902E-3A5AD522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FE454-1407-4D13-9A4F-C59733CE2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FF55E-53AE-4FAB-A070-A2AFF4274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D60FF-39A3-4015-9058-8D4DCFB74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E304A-3414-4A9D-A577-65F53284F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CB498-0ABF-49F3-A713-E3D73C57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4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A6CC8-E7D0-430F-860E-6C739731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CBAA1-0882-4587-BA74-A11501F11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35CCE1-48BF-4DE5-A45E-971AA6B6A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E5BFE-48F6-4810-8A86-F396ADD080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FB8FE-64FA-4F7A-8A1B-D6300847F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8572A6-6688-48D7-885A-B681D7F8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DF409B-5401-49B1-A8BD-2A6C72512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E9E242-6CB4-40C8-A110-7851EC0F4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06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14B9-F561-4B10-AAAC-5E9620D2D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7063CB-E150-4D01-97B6-4BCEF2F68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A13F9-309D-40D7-BB90-AADDF1ABF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5CC77-E4BA-4D2B-A742-395F59CA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14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59EA82-605C-4275-95E0-3CB13F16B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231B7A-7B2C-46EC-8391-1B2AA756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C2F6B-C797-4975-A1AB-EB43576E0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5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DF90-5A8D-4B02-B19D-58CF68F30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88B82-6814-4CE7-B312-44133BAE2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3DDC4-AC6F-4B98-B975-F9D5165968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AA6A2-E302-4F97-B33D-DA30AA998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4AF73-9A4C-405C-A9B2-021114688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269B5-4896-4154-B4D6-D0ECF8A66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FFEE-E54F-4CBD-B68B-9A51E7769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F5BCB-EF60-462F-B023-6514D988BF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DBC78-E8C8-4FD9-9C94-CB2B38CA74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F0065-683E-4A9E-87F1-77D96F947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B31C64-94F3-4154-8233-5CA13EFF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21D8F-799C-4095-B262-1518F14C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0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8C048D-124E-4E93-B4F7-2DB0782D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28CAD-A9C8-4D52-8CAF-C5759519E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3A852-3BAE-4E4F-9B4A-0EDF6D3B2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BA9F4-60D8-4AB5-8307-A4F394DC2018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A8927-0084-4963-9CD3-812DD4D434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EB1DF-EE92-4FFF-B700-300D8DF2A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36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A80E91-01B9-4F05-9F38-E49E9CB88931}"/>
              </a:ext>
            </a:extLst>
          </p:cNvPr>
          <p:cNvSpPr txBox="1"/>
          <p:nvPr/>
        </p:nvSpPr>
        <p:spPr>
          <a:xfrm>
            <a:off x="804484" y="4267832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Term Project: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Applebee’s Twitter Analysis</a:t>
            </a:r>
            <a:endParaRPr lang="en-US" sz="4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D9E7F79-BDB5-44D4-AC74-78C71A70C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770" y="2764473"/>
            <a:ext cx="4141760" cy="224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106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C399-3ED0-44A1-A888-1CE54154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796" y="1424681"/>
            <a:ext cx="11520408" cy="4833145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highlight>
                  <a:srgbClr val="C0C0C0"/>
                </a:highlight>
              </a:rPr>
              <a:t>Promotion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dirty="0"/>
              <a:t>- </a:t>
            </a:r>
            <a:r>
              <a:rPr lang="en-US" altLang="en-US" sz="2600" dirty="0"/>
              <a:t>('win', 398), ('</a:t>
            </a:r>
            <a:r>
              <a:rPr lang="en-US" altLang="en-US" sz="2600" dirty="0" err="1"/>
              <a:t>royaldraw</a:t>
            </a:r>
            <a:r>
              <a:rPr lang="en-US" altLang="en-US" sz="2600" dirty="0"/>
              <a:t>', 346), ('free', 311), ('card', 294), ('</a:t>
            </a:r>
            <a:r>
              <a:rPr lang="en-US" altLang="en-US" sz="2600" dirty="0" err="1"/>
              <a:t>egift</a:t>
            </a:r>
            <a:r>
              <a:rPr lang="en-US" altLang="en-US" sz="2600" dirty="0"/>
              <a:t>', 191), ('contest', 179), ('sweepstakes', 175), ('giveaway', 175),</a:t>
            </a:r>
            <a:r>
              <a:rPr lang="en-US" sz="2600" dirty="0"/>
              <a:t> ('gift', 111)</a:t>
            </a:r>
            <a:endParaRPr lang="en-US" altLang="en-US" sz="26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highlight>
                  <a:srgbClr val="C0C0C0"/>
                </a:highlight>
              </a:rPr>
              <a:t> </a:t>
            </a:r>
            <a:r>
              <a:rPr lang="en-US" b="1" dirty="0">
                <a:highlight>
                  <a:srgbClr val="C0C0C0"/>
                </a:highlight>
              </a:rPr>
              <a:t>Time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dirty="0"/>
              <a:t>- </a:t>
            </a:r>
            <a:r>
              <a:rPr lang="en-US" altLang="en-US" sz="2600" dirty="0"/>
              <a:t>('tonight', 80), ('night', 121) </a:t>
            </a:r>
          </a:p>
          <a:p>
            <a:r>
              <a:rPr lang="en-US" b="1" dirty="0">
                <a:highlight>
                  <a:srgbClr val="C0C0C0"/>
                </a:highlight>
              </a:rPr>
              <a:t>Menu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dirty="0"/>
              <a:t>- </a:t>
            </a:r>
            <a:r>
              <a:rPr lang="en-US" altLang="en-US" sz="2600" dirty="0"/>
              <a:t>('grill', 143), </a:t>
            </a:r>
            <a:r>
              <a:rPr lang="en-US" sz="2600" dirty="0"/>
              <a:t>('dinner', 105), ('meal', 74)</a:t>
            </a:r>
            <a:endParaRPr lang="en-US" altLang="en-US" sz="2600" dirty="0"/>
          </a:p>
          <a:p>
            <a:r>
              <a:rPr lang="en-US" b="1" dirty="0">
                <a:highlight>
                  <a:srgbClr val="C0C0C0"/>
                </a:highlight>
              </a:rPr>
              <a:t>Restaurant Outlet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dirty="0"/>
              <a:t> - </a:t>
            </a:r>
            <a:r>
              <a:rPr lang="en-US" altLang="en-US" sz="2600" dirty="0"/>
              <a:t>('bar', 161)</a:t>
            </a:r>
          </a:p>
          <a:p>
            <a:r>
              <a:rPr lang="en-US" b="1" dirty="0">
                <a:highlight>
                  <a:srgbClr val="C0C0C0"/>
                </a:highlight>
              </a:rPr>
              <a:t>Others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dirty="0"/>
              <a:t>- </a:t>
            </a:r>
            <a:r>
              <a:rPr lang="en-US" altLang="en-US" sz="2600" dirty="0"/>
              <a:t>('friends', 76), </a:t>
            </a:r>
            <a:r>
              <a:rPr lang="en-US" sz="2600" dirty="0"/>
              <a:t>('people', 92)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66DD24-0079-4483-805E-43D5D7DA3A29}"/>
              </a:ext>
            </a:extLst>
          </p:cNvPr>
          <p:cNvSpPr txBox="1">
            <a:spLocks/>
          </p:cNvSpPr>
          <p:nvPr/>
        </p:nvSpPr>
        <p:spPr>
          <a:xfrm>
            <a:off x="8291594" y="334167"/>
            <a:ext cx="356461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u="sng" dirty="0">
                <a:solidFill>
                  <a:srgbClr val="FF0000"/>
                </a:solidFill>
              </a:rPr>
              <a:t>After</a:t>
            </a:r>
            <a:r>
              <a:rPr lang="en-US" sz="3600" dirty="0"/>
              <a:t> Promotion.</a:t>
            </a:r>
            <a:br>
              <a:rPr lang="en-US" sz="3600" dirty="0"/>
            </a:br>
            <a:r>
              <a:rPr lang="en-US" b="1" dirty="0"/>
              <a:t>Positive Words</a:t>
            </a:r>
            <a:endParaRPr lang="en-US" dirty="0"/>
          </a:p>
          <a:p>
            <a:endParaRPr lang="en-US" sz="36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CE559E3-5A58-4764-845C-20B72E8262C6}"/>
              </a:ext>
            </a:extLst>
          </p:cNvPr>
          <p:cNvSpPr txBox="1">
            <a:spLocks/>
          </p:cNvSpPr>
          <p:nvPr/>
        </p:nvSpPr>
        <p:spPr>
          <a:xfrm>
            <a:off x="247996" y="1916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/>
              <a:t>Applebee’s: 11/12-12/30</a:t>
            </a:r>
            <a:br>
              <a:rPr lang="en-US" sz="2700"/>
            </a:br>
            <a:r>
              <a:rPr lang="en-US" sz="2700"/>
              <a:t>Promotion: Drink of the Month</a:t>
            </a:r>
            <a:br>
              <a:rPr lang="en-US" sz="2700"/>
            </a:br>
            <a:r>
              <a:rPr lang="en-US" sz="2700"/>
              <a:t>Veteran’s Day (free meal for veterans)  </a:t>
            </a:r>
            <a:br>
              <a:rPr lang="en-US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16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C399-3ED0-44A1-A888-1CE54154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796" y="1690688"/>
            <a:ext cx="11520408" cy="483314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highlight>
                  <a:srgbClr val="C0C0C0"/>
                </a:highlight>
              </a:rPr>
              <a:t>Bad words</a:t>
            </a:r>
          </a:p>
          <a:p>
            <a:r>
              <a:rPr lang="en-US" b="1" dirty="0" err="1">
                <a:highlight>
                  <a:srgbClr val="C0C0C0"/>
                </a:highlight>
              </a:rPr>
              <a:t>Foxnews</a:t>
            </a:r>
            <a:r>
              <a:rPr lang="en-US" b="1" dirty="0">
                <a:highlight>
                  <a:srgbClr val="C0C0C0"/>
                </a:highlight>
              </a:rPr>
              <a:t> sponsors</a:t>
            </a:r>
          </a:p>
          <a:p>
            <a:pPr fontAlgn="base" latinLnBrk="1">
              <a:buFontTx/>
              <a:buChar char="-"/>
            </a:pPr>
            <a:r>
              <a:rPr lang="en-US" dirty="0"/>
              <a:t>('</a:t>
            </a:r>
            <a:r>
              <a:rPr lang="en-US" dirty="0" err="1"/>
              <a:t>ihop</a:t>
            </a:r>
            <a:r>
              <a:rPr lang="en-US" dirty="0"/>
              <a:t>', 523), </a:t>
            </a:r>
            <a:r>
              <a:rPr lang="en-US" altLang="en-US" dirty="0">
                <a:solidFill>
                  <a:srgbClr val="00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('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redlobster</a:t>
            </a:r>
            <a:r>
              <a:rPr lang="en-US" altLang="en-US" dirty="0">
                <a:solidFill>
                  <a:srgbClr val="00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', 376), ('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redlobster</a:t>
            </a:r>
            <a:r>
              <a:rPr lang="en-US" altLang="en-US" dirty="0">
                <a:solidFill>
                  <a:srgbClr val="00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', 376), </a:t>
            </a:r>
            <a:r>
              <a:rPr lang="en-US" dirty="0"/>
              <a:t>('</a:t>
            </a:r>
            <a:r>
              <a:rPr lang="en-US" dirty="0" err="1"/>
              <a:t>walmart</a:t>
            </a:r>
            <a:r>
              <a:rPr lang="en-US" dirty="0"/>
              <a:t>', 309), ('</a:t>
            </a:r>
            <a:r>
              <a:rPr lang="en-US" dirty="0" err="1"/>
              <a:t>goldencorral</a:t>
            </a:r>
            <a:r>
              <a:rPr lang="en-US" dirty="0"/>
              <a:t>', 297), ('</a:t>
            </a:r>
            <a:r>
              <a:rPr lang="en-US" dirty="0" err="1"/>
              <a:t>foxnews</a:t>
            </a:r>
            <a:r>
              <a:rPr lang="en-US" dirty="0"/>
              <a:t>', 334) </a:t>
            </a:r>
            <a:r>
              <a:rPr lang="en-US" altLang="en-US" sz="2000" dirty="0"/>
              <a:t> </a:t>
            </a:r>
          </a:p>
          <a:p>
            <a:pPr fontAlgn="base" latinLnBrk="1"/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b="1" dirty="0">
                <a:highlight>
                  <a:srgbClr val="C0C0C0"/>
                </a:highlight>
              </a:rPr>
              <a:t>Promotion</a:t>
            </a:r>
          </a:p>
          <a:p>
            <a:pPr marL="0" indent="0" fontAlgn="base" latinLnBrk="1">
              <a:buNone/>
            </a:pPr>
            <a:r>
              <a:rPr lang="en-US" dirty="0"/>
              <a:t>- ('zombie', 170),</a:t>
            </a:r>
          </a:p>
          <a:p>
            <a:r>
              <a:rPr lang="en-US" b="1" dirty="0">
                <a:highlight>
                  <a:srgbClr val="C0C0C0"/>
                </a:highlight>
              </a:rPr>
              <a:t>Menu</a:t>
            </a:r>
          </a:p>
          <a:p>
            <a:pPr marL="0" indent="0" fontAlgn="base" latinLnBrk="1">
              <a:buNone/>
            </a:pPr>
            <a:r>
              <a:rPr lang="en-US" dirty="0"/>
              <a:t>- ('wings', 365)</a:t>
            </a:r>
          </a:p>
          <a:p>
            <a:r>
              <a:rPr lang="en-US" b="1" dirty="0">
                <a:highlight>
                  <a:srgbClr val="C0C0C0"/>
                </a:highlight>
              </a:rPr>
              <a:t>Employees Discrimination</a:t>
            </a:r>
          </a:p>
          <a:p>
            <a:pPr marL="0" indent="0">
              <a:buNone/>
            </a:pPr>
            <a:r>
              <a:rPr lang="en-US" dirty="0"/>
              <a:t> -('waitress', 297), ('black', 252), ('racist', 201)</a:t>
            </a:r>
          </a:p>
          <a:p>
            <a:r>
              <a:rPr lang="en-US" b="1" dirty="0">
                <a:highlight>
                  <a:srgbClr val="C0C0C0"/>
                </a:highlight>
              </a:rPr>
              <a:t>Others</a:t>
            </a:r>
          </a:p>
          <a:p>
            <a:pPr marL="0" indent="0" fontAlgn="base" latinLnBrk="1">
              <a:buNone/>
            </a:pPr>
            <a:r>
              <a:rPr lang="en-US" dirty="0"/>
              <a:t>- ('people', 351), </a:t>
            </a:r>
            <a:r>
              <a:rPr lang="en-US" altLang="en-US" dirty="0">
                <a:solidFill>
                  <a:srgbClr val="00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('drunk', 346),</a:t>
            </a:r>
            <a:r>
              <a:rPr lang="en-US" altLang="en-US" sz="2000" dirty="0"/>
              <a:t> </a:t>
            </a:r>
            <a:r>
              <a:rPr lang="en-US" dirty="0"/>
              <a:t>('drink', 170),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66DD24-0079-4483-805E-43D5D7DA3A29}"/>
              </a:ext>
            </a:extLst>
          </p:cNvPr>
          <p:cNvSpPr txBox="1">
            <a:spLocks/>
          </p:cNvSpPr>
          <p:nvPr/>
        </p:nvSpPr>
        <p:spPr>
          <a:xfrm>
            <a:off x="8291594" y="334167"/>
            <a:ext cx="356461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FF0000"/>
                </a:solidFill>
              </a:rPr>
              <a:t>Before</a:t>
            </a:r>
            <a:r>
              <a:rPr lang="en-US" sz="3600" dirty="0"/>
              <a:t> Promotion.</a:t>
            </a:r>
            <a:br>
              <a:rPr lang="en-US" sz="3600" dirty="0"/>
            </a:br>
            <a:r>
              <a:rPr lang="en-US" b="1" dirty="0"/>
              <a:t>Negative Words</a:t>
            </a:r>
            <a:endParaRPr lang="en-US" dirty="0"/>
          </a:p>
          <a:p>
            <a:endParaRPr lang="en-US" sz="3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558E34-9539-417E-B2F6-3272101D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6" y="1916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Applebee’s: 11/12-12/30</a:t>
            </a:r>
            <a:br>
              <a:rPr lang="en-US" sz="2700" dirty="0"/>
            </a:br>
            <a:r>
              <a:rPr lang="en-US" sz="2700" dirty="0"/>
              <a:t>Promotion: Drink of the Month</a:t>
            </a:r>
            <a:br>
              <a:rPr lang="en-US" sz="2700" dirty="0"/>
            </a:br>
            <a:r>
              <a:rPr lang="en-US" sz="2700" dirty="0"/>
              <a:t>Veteran’s Day (free meal for veterans) 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69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C399-3ED0-44A1-A888-1CE54154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796" y="1690688"/>
            <a:ext cx="11520408" cy="4833145"/>
          </a:xfrm>
        </p:spPr>
        <p:txBody>
          <a:bodyPr>
            <a:normAutofit/>
          </a:bodyPr>
          <a:lstStyle/>
          <a:p>
            <a:r>
              <a:rPr lang="en-US" b="1" dirty="0">
                <a:highlight>
                  <a:srgbClr val="C0C0C0"/>
                </a:highlight>
              </a:rPr>
              <a:t>Bad words</a:t>
            </a:r>
          </a:p>
          <a:p>
            <a:endParaRPr lang="en-US" b="1" dirty="0">
              <a:highlight>
                <a:srgbClr val="C0C0C0"/>
              </a:highlight>
            </a:endParaRPr>
          </a:p>
          <a:p>
            <a:r>
              <a:rPr lang="en-US" b="1" dirty="0" err="1">
                <a:highlight>
                  <a:srgbClr val="C0C0C0"/>
                </a:highlight>
              </a:rPr>
              <a:t>Foxnews</a:t>
            </a:r>
            <a:r>
              <a:rPr lang="en-US" b="1" dirty="0">
                <a:highlight>
                  <a:srgbClr val="C0C0C0"/>
                </a:highlight>
              </a:rPr>
              <a:t> sponsors</a:t>
            </a:r>
          </a:p>
          <a:p>
            <a:endParaRPr lang="en-US" b="1" dirty="0">
              <a:highlight>
                <a:srgbClr val="C0C0C0"/>
              </a:highlight>
            </a:endParaRPr>
          </a:p>
          <a:p>
            <a:r>
              <a:rPr lang="en-US" b="1" dirty="0">
                <a:highlight>
                  <a:srgbClr val="C0C0C0"/>
                </a:highlight>
              </a:rPr>
              <a:t>Restaurant Outlet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/>
              <a:t> - ('bar', 59)</a:t>
            </a:r>
            <a:endParaRPr lang="en-US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66DD24-0079-4483-805E-43D5D7DA3A29}"/>
              </a:ext>
            </a:extLst>
          </p:cNvPr>
          <p:cNvSpPr txBox="1">
            <a:spLocks/>
          </p:cNvSpPr>
          <p:nvPr/>
        </p:nvSpPr>
        <p:spPr>
          <a:xfrm>
            <a:off x="8291594" y="334167"/>
            <a:ext cx="356461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u="sng" dirty="0">
                <a:solidFill>
                  <a:srgbClr val="FF0000"/>
                </a:solidFill>
              </a:rPr>
              <a:t>After</a:t>
            </a:r>
            <a:r>
              <a:rPr lang="en-US" sz="3600" dirty="0"/>
              <a:t> Promotion.</a:t>
            </a:r>
            <a:br>
              <a:rPr lang="en-US" sz="3600" dirty="0"/>
            </a:br>
            <a:r>
              <a:rPr lang="en-US" b="1" dirty="0"/>
              <a:t>Negative Words</a:t>
            </a:r>
            <a:endParaRPr lang="en-US" dirty="0"/>
          </a:p>
          <a:p>
            <a:endParaRPr lang="en-US" sz="3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D45943-AB28-4334-B663-69AA3243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6" y="1916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Applebee’s: 11/12-12/30</a:t>
            </a:r>
            <a:br>
              <a:rPr lang="en-US" sz="2700" dirty="0"/>
            </a:br>
            <a:r>
              <a:rPr lang="en-US" sz="2700" dirty="0"/>
              <a:t>Promotion: Drink of the Month</a:t>
            </a:r>
            <a:br>
              <a:rPr lang="en-US" sz="2700" dirty="0"/>
            </a:br>
            <a:r>
              <a:rPr lang="en-US" sz="2700" dirty="0"/>
              <a:t>Veteran’s Day (free meal for veterans) 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746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45E5FC-D9A8-42B7-92FA-2FB4B6AA8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894" y="1631169"/>
            <a:ext cx="11428211" cy="3982661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7030A0"/>
                </a:solidFill>
              </a:rPr>
              <a:t>## - How </a:t>
            </a:r>
            <a:r>
              <a:rPr lang="en-US" b="1" dirty="0" err="1">
                <a:solidFill>
                  <a:srgbClr val="7030A0"/>
                </a:solidFill>
              </a:rPr>
              <a:t>Applebees</a:t>
            </a:r>
            <a:r>
              <a:rPr lang="en-US" b="1" dirty="0">
                <a:solidFill>
                  <a:srgbClr val="7030A0"/>
                </a:solidFill>
              </a:rPr>
              <a:t> use its twitter account? Customer Service? Sales? Promotion?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Applebees</a:t>
            </a:r>
            <a:r>
              <a:rPr lang="en-US" dirty="0"/>
              <a:t> uses its twitter account for </a:t>
            </a:r>
            <a:r>
              <a:rPr lang="en-US" b="1" dirty="0">
                <a:highlight>
                  <a:srgbClr val="FFFF00"/>
                </a:highlight>
              </a:rPr>
              <a:t>resolving service failures</a:t>
            </a:r>
            <a:r>
              <a:rPr lang="en-US" dirty="0"/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 word could describe customer service related words such as 1. (please', 'contact'), 699, 2.('sorry', 'hear'), 562, 3.('call', '</a:t>
            </a:r>
            <a:r>
              <a:rPr lang="en-US" dirty="0" err="1"/>
              <a:t>cdt</a:t>
            </a:r>
            <a:r>
              <a:rPr lang="en-US" dirty="0"/>
              <a:t>'), 521, 4. ('please', 'call'), 306, 5.('contact', 'call'), 290.</a:t>
            </a:r>
          </a:p>
          <a:p>
            <a:pPr algn="l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382AE4-FCA7-4FB5-9378-F662C9939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9" y="81340"/>
            <a:ext cx="3054821" cy="165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58EACE-3C22-4529-9B0A-76C27CFDE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888" y="3429000"/>
            <a:ext cx="443559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4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0C6A3-0914-46CB-A1C3-23CB2176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Top 3 </a:t>
            </a:r>
            <a:r>
              <a:rPr lang="en-US" sz="3200" dirty="0">
                <a:solidFill>
                  <a:srgbClr val="FF0000"/>
                </a:solidFill>
              </a:rPr>
              <a:t>Positive</a:t>
            </a:r>
            <a:r>
              <a:rPr lang="en-US" sz="3200" dirty="0">
                <a:solidFill>
                  <a:schemeClr val="bg1"/>
                </a:solidFill>
              </a:rPr>
              <a:t> Tweets </a:t>
            </a:r>
            <a:r>
              <a:rPr lang="en-US" sz="3200" dirty="0">
                <a:solidFill>
                  <a:srgbClr val="FF0000"/>
                </a:solidFill>
              </a:rPr>
              <a:t>Before</a:t>
            </a:r>
            <a:r>
              <a:rPr lang="en-US" sz="3200" dirty="0">
                <a:solidFill>
                  <a:schemeClr val="bg1"/>
                </a:solidFill>
              </a:rPr>
              <a:t> Promotion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D841A9-B149-4355-85FC-5D10D39460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3149712"/>
              </p:ext>
            </p:extLst>
          </p:nvPr>
        </p:nvGraphicFramePr>
        <p:xfrm>
          <a:off x="838200" y="2443332"/>
          <a:ext cx="10515600" cy="290478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183330">
                  <a:extLst>
                    <a:ext uri="{9D8B030D-6E8A-4147-A177-3AD203B41FA5}">
                      <a16:colId xmlns:a16="http://schemas.microsoft.com/office/drawing/2014/main" val="2229710271"/>
                    </a:ext>
                  </a:extLst>
                </a:gridCol>
                <a:gridCol w="1332270">
                  <a:extLst>
                    <a:ext uri="{9D8B030D-6E8A-4147-A177-3AD203B41FA5}">
                      <a16:colId xmlns:a16="http://schemas.microsoft.com/office/drawing/2014/main" val="3352886104"/>
                    </a:ext>
                  </a:extLst>
                </a:gridCol>
              </a:tblGrid>
              <a:tr h="87881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 ['happy </a:t>
                      </a:r>
                      <a:r>
                        <a:rPr lang="en-US" sz="1800" b="1" i="0" u="none" strike="noStrike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happy</a:t>
                      </a:r>
                      <a:r>
                        <a:rPr lang="en-US" sz="18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 birthday </a:t>
                      </a:r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from  and you wish was our birthday can party too pitter used work  here great years friendship and many more happy birthday our best friend and vlogger']</a:t>
                      </a:r>
                      <a:endParaRPr lang="en-US" sz="18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1569" marR="150942" marT="150942" marB="150942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0.9847</a:t>
                      </a:r>
                      <a:endParaRPr lang="en-US" sz="18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1569" marR="150942" marT="150942" marB="150942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6271"/>
                  </a:ext>
                </a:extLst>
              </a:tr>
              <a:tr h="878816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 ['happy sweet </a:t>
                      </a:r>
                      <a:r>
                        <a:rPr lang="en-US" sz="1800" b="0" i="0" u="none" strike="noStrike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siaa</a:t>
                      </a:r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siaa</a:t>
                      </a:r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you are beautiful young lady very proud you hope you enjoyed your day best wishes and lots love eating day celebration  </a:t>
                      </a:r>
                      <a:r>
                        <a:rPr lang="en-US" sz="18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grill bar</a:t>
                      </a:r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']</a:t>
                      </a:r>
                      <a:endParaRPr lang="en-US" sz="18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1569" marR="150942" marT="150942" marB="150942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0.98413 </a:t>
                      </a:r>
                      <a:endParaRPr lang="en-US" sz="1800" b="1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1569" marR="150942" marT="150942" marB="150942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42805"/>
                  </a:ext>
                </a:extLst>
              </a:tr>
              <a:tr h="114715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 ['happy </a:t>
                      </a:r>
                      <a:r>
                        <a:rPr lang="en-US" sz="18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pre veterans </a:t>
                      </a:r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day don forget tomorrow head your </a:t>
                      </a:r>
                      <a:r>
                        <a:rPr lang="en-US" sz="18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neighborhood</a:t>
                      </a:r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 celebrate with free meal for active duty and veterans because  loves you all thank you  for your support and love </a:t>
                      </a:r>
                      <a:r>
                        <a:rPr lang="en-US" sz="1800" b="0" i="0" u="none" strike="noStrike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millionmeals</a:t>
                      </a:r>
                      <a:r>
                        <a:rPr lang="en-US" sz="1800" b="0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heroes']</a:t>
                      </a:r>
                      <a:endParaRPr lang="en-US" sz="1800" b="0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1569" marR="150942" marT="150942" marB="150942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0.9816</a:t>
                      </a:r>
                      <a:endParaRPr lang="en-US" sz="18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1569" marR="150942" marT="150942" marB="150942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433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4357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5B7B5-476F-454F-923E-EDAAEF0D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 3 </a:t>
            </a:r>
            <a:r>
              <a:rPr lang="en-US" sz="32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Positive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Tweets </a:t>
            </a:r>
            <a:r>
              <a:rPr lang="en-US" sz="32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After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Promotion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45F4185-8590-4D7E-9BEE-0E889E4024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7085140"/>
              </p:ext>
            </p:extLst>
          </p:nvPr>
        </p:nvGraphicFramePr>
        <p:xfrm>
          <a:off x="643467" y="2257614"/>
          <a:ext cx="10905067" cy="349794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72574">
                  <a:extLst>
                    <a:ext uri="{9D8B030D-6E8A-4147-A177-3AD203B41FA5}">
                      <a16:colId xmlns:a16="http://schemas.microsoft.com/office/drawing/2014/main" val="1649118271"/>
                    </a:ext>
                  </a:extLst>
                </a:gridCol>
                <a:gridCol w="1332493">
                  <a:extLst>
                    <a:ext uri="{9D8B030D-6E8A-4147-A177-3AD203B41FA5}">
                      <a16:colId xmlns:a16="http://schemas.microsoft.com/office/drawing/2014/main" val="2728607836"/>
                    </a:ext>
                  </a:extLst>
                </a:gridCol>
              </a:tblGrid>
              <a:tr h="127477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 ['email today had the lovely pleasure serving your basketball team  </a:t>
                      </a:r>
                      <a:r>
                        <a:rPr lang="en-US" sz="2000" b="0" i="0" u="none" strike="noStrike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warrensburg</a:t>
                      </a:r>
                      <a:r>
                        <a:rPr lang="en-US" sz="20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0" u="none" strike="noStrike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missouri</a:t>
                      </a:r>
                      <a:r>
                        <a:rPr lang="en-US" sz="20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had great conversation and they were outstanding young men just wanted pass along good word that your team full some great players']</a:t>
                      </a:r>
                    </a:p>
                  </a:txBody>
                  <a:tcPr marL="318693" marR="165721" marT="165721" marB="16572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0.9738</a:t>
                      </a:r>
                    </a:p>
                  </a:txBody>
                  <a:tcPr marL="318693" marR="165721" marT="165721" marB="16572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349669"/>
                  </a:ext>
                </a:extLst>
              </a:tr>
              <a:tr h="977327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 ['</a:t>
                      </a:r>
                      <a:r>
                        <a:rPr lang="en-US" sz="2000" b="0" i="0" u="none" strike="noStrike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seanschemmel</a:t>
                      </a:r>
                      <a:r>
                        <a:rPr lang="en-US" sz="20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0" u="none" strike="noStrike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toeianimation</a:t>
                      </a:r>
                      <a:r>
                        <a:rPr lang="en-US" sz="20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happy </a:t>
                      </a:r>
                      <a:r>
                        <a:rPr lang="en-US" sz="2000" b="1" i="0" u="none" strike="noStrike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happy</a:t>
                      </a:r>
                      <a:r>
                        <a:rPr lang="en-US" sz="2000" b="1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birthday </a:t>
                      </a:r>
                      <a:r>
                        <a:rPr lang="en-US" sz="20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from  you wish was our birthday can party too hey happy birthday man you are literally idol enjoy your super birthday']</a:t>
                      </a:r>
                    </a:p>
                  </a:txBody>
                  <a:tcPr marL="318693" marR="165721" marT="165721" marB="16572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0.9738</a:t>
                      </a:r>
                    </a:p>
                  </a:txBody>
                  <a:tcPr marL="318693" marR="165721" marT="165721" marB="16572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440190"/>
                  </a:ext>
                </a:extLst>
              </a:tr>
              <a:tr h="977327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3. ['enjoying this evening with grandpa who one our favorite </a:t>
                      </a:r>
                      <a:r>
                        <a:rPr lang="en-US" sz="2000" b="1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veterans</a:t>
                      </a:r>
                      <a:r>
                        <a:rPr lang="en-US" sz="20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brave thankful blessed loved </a:t>
                      </a:r>
                      <a:r>
                        <a:rPr lang="en-US" sz="2000" b="0" i="0" u="none" strike="noStrike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kindsoul</a:t>
                      </a:r>
                      <a:r>
                        <a:rPr lang="en-US" sz="20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 grill bar']</a:t>
                      </a:r>
                    </a:p>
                  </a:txBody>
                  <a:tcPr marL="318693" marR="165721" marT="165721" marB="16572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0.9694</a:t>
                      </a:r>
                    </a:p>
                  </a:txBody>
                  <a:tcPr marL="318693" marR="165721" marT="165721" marB="16572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490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8210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DD2A6-B251-48D6-9E22-7A466BCD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Top 3 </a:t>
            </a:r>
            <a:r>
              <a:rPr lang="en-US" sz="3200" dirty="0">
                <a:solidFill>
                  <a:srgbClr val="FF0000"/>
                </a:solidFill>
              </a:rPr>
              <a:t>Negative</a:t>
            </a:r>
            <a:r>
              <a:rPr lang="en-US" sz="3200" dirty="0">
                <a:solidFill>
                  <a:schemeClr val="bg1"/>
                </a:solidFill>
              </a:rPr>
              <a:t> Tweets </a:t>
            </a:r>
            <a:r>
              <a:rPr lang="en-US" sz="3200" dirty="0">
                <a:solidFill>
                  <a:srgbClr val="FF0000"/>
                </a:solidFill>
              </a:rPr>
              <a:t>Before</a:t>
            </a:r>
            <a:r>
              <a:rPr lang="en-US" sz="3200" dirty="0">
                <a:solidFill>
                  <a:schemeClr val="bg1"/>
                </a:solidFill>
              </a:rPr>
              <a:t> Promotion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41B743-0B18-4E40-8EAB-85095D2760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3919249"/>
              </p:ext>
            </p:extLst>
          </p:nvPr>
        </p:nvGraphicFramePr>
        <p:xfrm>
          <a:off x="838200" y="2187100"/>
          <a:ext cx="10515601" cy="341725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261450">
                  <a:extLst>
                    <a:ext uri="{9D8B030D-6E8A-4147-A177-3AD203B41FA5}">
                      <a16:colId xmlns:a16="http://schemas.microsoft.com/office/drawing/2014/main" val="1472234341"/>
                    </a:ext>
                  </a:extLst>
                </a:gridCol>
                <a:gridCol w="1254151">
                  <a:extLst>
                    <a:ext uri="{9D8B030D-6E8A-4147-A177-3AD203B41FA5}">
                      <a16:colId xmlns:a16="http://schemas.microsoft.com/office/drawing/2014/main" val="2660036450"/>
                    </a:ext>
                  </a:extLst>
                </a:gridCol>
              </a:tblGrid>
              <a:tr h="94642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 ['fake </a:t>
                      </a:r>
                      <a:r>
                        <a:rPr lang="en-US" sz="19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fake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9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fake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9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fake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call fake alert fake </a:t>
                      </a:r>
                      <a:r>
                        <a:rPr lang="en-US" sz="19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fake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9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fake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9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fake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9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kdka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don tip black people  waitress </a:t>
                      </a:r>
                      <a:r>
                        <a:rPr lang="en-US" sz="19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kentucky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was given </a:t>
                      </a:r>
                      <a:r>
                        <a:rPr lang="en-US" sz="19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racial note instead tip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']</a:t>
                      </a:r>
                      <a:endParaRPr lang="en-US" sz="19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924" marR="162554" marT="162554" marB="162554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-0.9769</a:t>
                      </a:r>
                      <a:endParaRPr lang="en-US" sz="19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924" marR="162554" marT="162554" marB="16255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825542"/>
                  </a:ext>
                </a:extLst>
              </a:tr>
              <a:tr h="123541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 [</a:t>
                      </a:r>
                      <a:r>
                        <a:rPr lang="en-US" sz="19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'news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was being bullied  north star mall was being hit violent manner more then two employees was told face that the </a:t>
                      </a:r>
                      <a:r>
                        <a:rPr lang="en-US" sz="19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color skin 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scared discrimination bullying verbal abuse </a:t>
                      </a:r>
                      <a:r>
                        <a:rPr lang="en-US" sz="19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sexually harassed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']</a:t>
                      </a:r>
                      <a:endParaRPr lang="en-US" sz="19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924" marR="162554" marT="162554" marB="162554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-0.9735</a:t>
                      </a:r>
                      <a:endParaRPr lang="en-US" sz="19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924" marR="162554" marT="162554" marB="16255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739700"/>
                  </a:ext>
                </a:extLst>
              </a:tr>
              <a:tr h="123541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 ['had horrible day ordered  thinking have easy dinner after this hellish day nope </a:t>
                      </a:r>
                      <a:r>
                        <a:rPr lang="en-US" sz="19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half our order was messed 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missing the five year old now angry tears and refusing ever get  again and head pounding </a:t>
                      </a:r>
                      <a:r>
                        <a:rPr lang="en-US" sz="19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worst day ever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']</a:t>
                      </a:r>
                      <a:endParaRPr lang="en-US" sz="19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924" marR="162554" marT="162554" marB="162554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-0.969</a:t>
                      </a:r>
                      <a:endParaRPr lang="en-US" sz="19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924" marR="162554" marT="162554" marB="16255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821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8370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53BA0-795F-481A-BCBB-233D89BC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Top 3 </a:t>
            </a:r>
            <a:r>
              <a:rPr lang="en-US" sz="3200" dirty="0">
                <a:solidFill>
                  <a:srgbClr val="FF0000"/>
                </a:solidFill>
              </a:rPr>
              <a:t>Negative</a:t>
            </a:r>
            <a:r>
              <a:rPr lang="en-US" sz="3200" dirty="0">
                <a:solidFill>
                  <a:schemeClr val="bg1"/>
                </a:solidFill>
              </a:rPr>
              <a:t> Tweets </a:t>
            </a:r>
            <a:r>
              <a:rPr lang="en-US" sz="3200" dirty="0">
                <a:solidFill>
                  <a:srgbClr val="FF0000"/>
                </a:solidFill>
              </a:rPr>
              <a:t>After</a:t>
            </a:r>
            <a:r>
              <a:rPr lang="en-US" sz="3200" dirty="0">
                <a:solidFill>
                  <a:schemeClr val="bg1"/>
                </a:solidFill>
              </a:rPr>
              <a:t> Promotion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53503F9-D96E-400C-8D4C-D618C82324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879667"/>
              </p:ext>
            </p:extLst>
          </p:nvPr>
        </p:nvGraphicFramePr>
        <p:xfrm>
          <a:off x="838200" y="2240210"/>
          <a:ext cx="10515601" cy="331103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198169">
                  <a:extLst>
                    <a:ext uri="{9D8B030D-6E8A-4147-A177-3AD203B41FA5}">
                      <a16:colId xmlns:a16="http://schemas.microsoft.com/office/drawing/2014/main" val="2943946216"/>
                    </a:ext>
                  </a:extLst>
                </a:gridCol>
                <a:gridCol w="1317432">
                  <a:extLst>
                    <a:ext uri="{9D8B030D-6E8A-4147-A177-3AD203B41FA5}">
                      <a16:colId xmlns:a16="http://schemas.microsoft.com/office/drawing/2014/main" val="1426128077"/>
                    </a:ext>
                  </a:extLst>
                </a:gridCol>
              </a:tblGrid>
              <a:tr h="9175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 ['made the mistake seeing this horror movie and gave such bad panic attack that ran out and currently crying </a:t>
                      </a:r>
                      <a:r>
                        <a:rPr lang="en-US" sz="18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the bar </a:t>
                      </a:r>
                      <a:r>
                        <a:rPr lang="en-US" sz="18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']</a:t>
                      </a:r>
                    </a:p>
                  </a:txBody>
                  <a:tcPr marL="299190" marR="155579" marT="155579" marB="15557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-0.959</a:t>
                      </a:r>
                    </a:p>
                  </a:txBody>
                  <a:tcPr marL="299190" marR="155579" marT="155579" marB="1555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209081"/>
                  </a:ext>
                </a:extLst>
              </a:tr>
              <a:tr h="11967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 ['</a:t>
                      </a:r>
                      <a:r>
                        <a:rPr lang="en-US" sz="1800" b="0" i="0" u="none" strike="noStrike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thisvis</a:t>
                      </a:r>
                      <a:r>
                        <a:rPr lang="en-US" sz="18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defamatory propaganda machine </a:t>
                      </a:r>
                      <a:r>
                        <a:rPr lang="en-US" sz="1800" b="1" i="0" u="none" strike="noStrike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foxnews</a:t>
                      </a:r>
                      <a:r>
                        <a:rPr lang="en-US" sz="18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should sued blatant lies considered treasonous don buy products from their </a:t>
                      </a:r>
                      <a:r>
                        <a:rPr lang="en-US" sz="18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sponsors</a:t>
                      </a:r>
                      <a:r>
                        <a:rPr lang="en-US" sz="18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shame </a:t>
                      </a:r>
                      <a:r>
                        <a:rPr lang="en-US" sz="1800" b="0" i="0" u="none" strike="noStrike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proctotsndgambol</a:t>
                      </a:r>
                      <a:r>
                        <a:rPr lang="en-US" sz="18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nestle ford </a:t>
                      </a:r>
                      <a:r>
                        <a:rPr lang="en-US" sz="1800" b="0" i="0" u="none" strike="noStrike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subaru</a:t>
                      </a:r>
                      <a:r>
                        <a:rPr lang="en-US" sz="18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really </a:t>
                      </a:r>
                      <a:r>
                        <a:rPr lang="en-US" sz="1800" b="0" i="0" u="none" strike="noStrike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redlobster</a:t>
                      </a:r>
                      <a:r>
                        <a:rPr lang="en-US" sz="18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1800" b="0" i="0" u="none" strike="noStrike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walmart</a:t>
                      </a:r>
                      <a:r>
                        <a:rPr lang="en-US" sz="18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the worst </a:t>
                      </a:r>
                      <a:r>
                        <a:rPr lang="en-US" sz="1800" b="0" i="0" u="none" strike="noStrike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mondaymotivation</a:t>
                      </a:r>
                      <a:r>
                        <a:rPr lang="en-US" sz="18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end the lies']</a:t>
                      </a:r>
                    </a:p>
                  </a:txBody>
                  <a:tcPr marL="299190" marR="155579" marT="155579" marB="15557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-0.9552</a:t>
                      </a:r>
                    </a:p>
                  </a:txBody>
                  <a:tcPr marL="299190" marR="155579" marT="155579" marB="1555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395634"/>
                  </a:ext>
                </a:extLst>
              </a:tr>
              <a:tr h="11967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 ['least stores work have closed was sexually harassed  manager missed out the lawsuit coworkers had him manager fired </a:t>
                      </a:r>
                      <a:r>
                        <a:rPr lang="en-US" sz="1800" b="0" i="0" u="none" strike="noStrike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luna</a:t>
                      </a:r>
                      <a:r>
                        <a:rPr lang="en-US" sz="18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park for telling him suffer from depression have many harsh truths about </a:t>
                      </a:r>
                      <a:r>
                        <a:rPr lang="en-US" sz="1800" b="1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work experience</a:t>
                      </a:r>
                      <a:r>
                        <a:rPr lang="en-US" sz="18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']</a:t>
                      </a:r>
                    </a:p>
                  </a:txBody>
                  <a:tcPr marL="299190" marR="155579" marT="155579" marB="15557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-0.9552</a:t>
                      </a:r>
                    </a:p>
                  </a:txBody>
                  <a:tcPr marL="299190" marR="155579" marT="155579" marB="1555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332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428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45899-1F5A-47F7-84E8-3C80D098B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Summary of topic modeling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37EA0C-1107-43E1-A859-DE10419779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2225352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0180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31B2CC47-CDBC-46AD-A01F-6C2EE2267A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02" b="2188"/>
          <a:stretch/>
        </p:blipFill>
        <p:spPr>
          <a:xfrm>
            <a:off x="1194308" y="453001"/>
            <a:ext cx="6571408" cy="6246611"/>
          </a:xfrm>
          <a:prstGeom prst="rect">
            <a:avLst/>
          </a:prstGeom>
          <a:effectLst/>
        </p:spPr>
      </p:pic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A307F723-DB1A-4E2E-B763-846B5077164E}"/>
              </a:ext>
            </a:extLst>
          </p:cNvPr>
          <p:cNvSpPr txBox="1">
            <a:spLocks/>
          </p:cNvSpPr>
          <p:nvPr/>
        </p:nvSpPr>
        <p:spPr>
          <a:xfrm>
            <a:off x="5055588" y="3420277"/>
            <a:ext cx="6571408" cy="26561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/>
              <a:t>The most popular topic</a:t>
            </a:r>
          </a:p>
          <a:p>
            <a:pPr lvl="1"/>
            <a:r>
              <a:rPr lang="en-US" sz="1600"/>
              <a:t>Topic 25: Parking lot (#1)</a:t>
            </a:r>
          </a:p>
          <a:p>
            <a:pPr marL="0" indent="0">
              <a:buNone/>
            </a:pPr>
            <a:r>
              <a:rPr lang="en-US" sz="1600" b="1"/>
              <a:t>Topics related to Applebee’s marketing</a:t>
            </a:r>
          </a:p>
          <a:p>
            <a:pPr lvl="1"/>
            <a:r>
              <a:rPr lang="en-US" sz="1600"/>
              <a:t>Topic 33 and 1: Dollar zombie (#7 and #17)</a:t>
            </a:r>
          </a:p>
          <a:p>
            <a:pPr lvl="1"/>
            <a:r>
              <a:rPr lang="en-US" sz="1600"/>
              <a:t>Topic 32: Veteran’s day and gift card (#8)</a:t>
            </a:r>
          </a:p>
          <a:p>
            <a:pPr marL="0" indent="0">
              <a:buNone/>
            </a:pPr>
            <a:r>
              <a:rPr lang="en-US" sz="1600" b="1"/>
              <a:t>Others</a:t>
            </a:r>
          </a:p>
          <a:p>
            <a:pPr lvl="1"/>
            <a:r>
              <a:rPr lang="en-US" sz="1600"/>
              <a:t>Topic 34: Discrimination of Applebee’s employee (#11)</a:t>
            </a:r>
          </a:p>
          <a:p>
            <a:pPr lvl="1"/>
            <a:r>
              <a:rPr lang="en-US" sz="1600"/>
              <a:t>Topic 16: Business decisions made by Applebee’s and ihop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81618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58A0-E120-4296-951D-1E4089349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# The result of Top 10 most frequent mentions(@)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20E86-C58E-4816-B674-5E8FB053C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('</a:t>
            </a:r>
            <a:r>
              <a:rPr lang="en-US" dirty="0" err="1">
                <a:highlight>
                  <a:srgbClr val="FFFF00"/>
                </a:highlight>
              </a:rPr>
              <a:t>gothjudyhopps</a:t>
            </a:r>
            <a:r>
              <a:rPr lang="en-US" dirty="0">
                <a:highlight>
                  <a:srgbClr val="FFFF00"/>
                </a:highlight>
              </a:rPr>
              <a:t>', 26053),</a:t>
            </a:r>
          </a:p>
          <a:p>
            <a:r>
              <a:rPr lang="en-US" dirty="0"/>
              <a:t> </a:t>
            </a:r>
            <a:r>
              <a:rPr lang="en-US" dirty="0">
                <a:highlight>
                  <a:srgbClr val="00FF00"/>
                </a:highlight>
              </a:rPr>
              <a:t>('</a:t>
            </a:r>
            <a:r>
              <a:rPr lang="en-US" dirty="0" err="1">
                <a:highlight>
                  <a:srgbClr val="00FF00"/>
                </a:highlight>
              </a:rPr>
              <a:t>applebees</a:t>
            </a:r>
            <a:r>
              <a:rPr lang="en-US" dirty="0">
                <a:highlight>
                  <a:srgbClr val="00FF00"/>
                </a:highlight>
              </a:rPr>
              <a:t>', 18740),</a:t>
            </a:r>
          </a:p>
          <a:p>
            <a:r>
              <a:rPr lang="en-US" dirty="0">
                <a:highlight>
                  <a:srgbClr val="00FF00"/>
                </a:highlight>
              </a:rPr>
              <a:t> ('</a:t>
            </a:r>
            <a:r>
              <a:rPr lang="en-US" dirty="0" err="1">
                <a:highlight>
                  <a:srgbClr val="00FF00"/>
                </a:highlight>
              </a:rPr>
              <a:t>ihop</a:t>
            </a:r>
            <a:r>
              <a:rPr lang="en-US" dirty="0">
                <a:highlight>
                  <a:srgbClr val="00FF00"/>
                </a:highlight>
              </a:rPr>
              <a:t>', 17297),</a:t>
            </a:r>
          </a:p>
          <a:p>
            <a:r>
              <a:rPr lang="en-US" dirty="0">
                <a:highlight>
                  <a:srgbClr val="00FF00"/>
                </a:highlight>
              </a:rPr>
              <a:t> ('</a:t>
            </a:r>
            <a:r>
              <a:rPr lang="en-US" dirty="0" err="1">
                <a:highlight>
                  <a:srgbClr val="00FF00"/>
                </a:highlight>
              </a:rPr>
              <a:t>mcdonalds</a:t>
            </a:r>
            <a:r>
              <a:rPr lang="en-US" dirty="0">
                <a:highlight>
                  <a:srgbClr val="00FF00"/>
                </a:highlight>
              </a:rPr>
              <a:t>', 16631),</a:t>
            </a:r>
          </a:p>
          <a:p>
            <a:r>
              <a:rPr lang="en-US" dirty="0">
                <a:highlight>
                  <a:srgbClr val="00FF00"/>
                </a:highlight>
              </a:rPr>
              <a:t> ('</a:t>
            </a:r>
            <a:r>
              <a:rPr lang="en-US" dirty="0" err="1">
                <a:highlight>
                  <a:srgbClr val="00FF00"/>
                </a:highlight>
              </a:rPr>
              <a:t>redlobster</a:t>
            </a:r>
            <a:r>
              <a:rPr lang="en-US" dirty="0">
                <a:highlight>
                  <a:srgbClr val="00FF00"/>
                </a:highlight>
              </a:rPr>
              <a:t>', 16581),</a:t>
            </a:r>
          </a:p>
          <a:p>
            <a:r>
              <a:rPr lang="en-US" dirty="0"/>
              <a:t> (</a:t>
            </a:r>
            <a:r>
              <a:rPr lang="en-US" dirty="0">
                <a:highlight>
                  <a:srgbClr val="FFFF00"/>
                </a:highlight>
              </a:rPr>
              <a:t>'</a:t>
            </a:r>
            <a:r>
              <a:rPr lang="en-US" dirty="0" err="1">
                <a:highlight>
                  <a:srgbClr val="FFFF00"/>
                </a:highlight>
              </a:rPr>
              <a:t>designationsix</a:t>
            </a:r>
            <a:r>
              <a:rPr lang="en-US" dirty="0"/>
              <a:t>', </a:t>
            </a:r>
            <a:r>
              <a:rPr lang="en-US" dirty="0">
                <a:highlight>
                  <a:srgbClr val="FFFF00"/>
                </a:highlight>
              </a:rPr>
              <a:t>16308</a:t>
            </a:r>
            <a:r>
              <a:rPr lang="en-US" dirty="0"/>
              <a:t>),</a:t>
            </a:r>
          </a:p>
          <a:p>
            <a:r>
              <a:rPr lang="en-US" dirty="0"/>
              <a:t> </a:t>
            </a:r>
            <a:r>
              <a:rPr lang="en-US" dirty="0">
                <a:highlight>
                  <a:srgbClr val="00FF00"/>
                </a:highlight>
              </a:rPr>
              <a:t>('</a:t>
            </a:r>
            <a:r>
              <a:rPr lang="en-US" dirty="0" err="1">
                <a:highlight>
                  <a:srgbClr val="00FF00"/>
                </a:highlight>
              </a:rPr>
              <a:t>walmart</a:t>
            </a:r>
            <a:r>
              <a:rPr lang="en-US" dirty="0">
                <a:highlight>
                  <a:srgbClr val="00FF00"/>
                </a:highlight>
              </a:rPr>
              <a:t>', 14985),</a:t>
            </a:r>
          </a:p>
          <a:p>
            <a:r>
              <a:rPr lang="en-US" dirty="0">
                <a:highlight>
                  <a:srgbClr val="00FF00"/>
                </a:highlight>
              </a:rPr>
              <a:t> ('</a:t>
            </a:r>
            <a:r>
              <a:rPr lang="en-US" dirty="0" err="1">
                <a:highlight>
                  <a:srgbClr val="00FF00"/>
                </a:highlight>
              </a:rPr>
              <a:t>goldencorral</a:t>
            </a:r>
            <a:r>
              <a:rPr lang="en-US" dirty="0">
                <a:highlight>
                  <a:srgbClr val="00FF00"/>
                </a:highlight>
              </a:rPr>
              <a:t>', 14697),</a:t>
            </a:r>
          </a:p>
          <a:p>
            <a:r>
              <a:rPr lang="en-US" dirty="0">
                <a:highlight>
                  <a:srgbClr val="00FF00"/>
                </a:highlight>
              </a:rPr>
              <a:t> ('</a:t>
            </a:r>
            <a:r>
              <a:rPr lang="en-US" dirty="0" err="1">
                <a:highlight>
                  <a:srgbClr val="00FF00"/>
                </a:highlight>
              </a:rPr>
              <a:t>foxnews</a:t>
            </a:r>
            <a:r>
              <a:rPr lang="en-US" dirty="0">
                <a:highlight>
                  <a:srgbClr val="00FF00"/>
                </a:highlight>
              </a:rPr>
              <a:t>', 14682),</a:t>
            </a:r>
          </a:p>
          <a:p>
            <a:r>
              <a:rPr lang="en-US" dirty="0">
                <a:highlight>
                  <a:srgbClr val="00FF00"/>
                </a:highlight>
              </a:rPr>
              <a:t> ('</a:t>
            </a:r>
            <a:r>
              <a:rPr lang="en-US" dirty="0" err="1">
                <a:highlight>
                  <a:srgbClr val="00FF00"/>
                </a:highlight>
              </a:rPr>
              <a:t>paige</a:t>
            </a:r>
            <a:r>
              <a:rPr lang="en-US" dirty="0">
                <a:highlight>
                  <a:srgbClr val="00FF00"/>
                </a:highlight>
              </a:rPr>
              <a:t>', 14419),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767DAC-0B15-415F-8B7A-191A6FCC4756}"/>
              </a:ext>
            </a:extLst>
          </p:cNvPr>
          <p:cNvGrpSpPr/>
          <p:nvPr/>
        </p:nvGrpSpPr>
        <p:grpSpPr>
          <a:xfrm>
            <a:off x="4574969" y="1027906"/>
            <a:ext cx="7515431" cy="5540081"/>
            <a:chOff x="4574969" y="1027906"/>
            <a:chExt cx="7515431" cy="554008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22FD81-6B16-4409-B438-8FFB2E2A1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625" t="5324" r="17010" b="53420"/>
            <a:stretch/>
          </p:blipFill>
          <p:spPr>
            <a:xfrm>
              <a:off x="4574969" y="1027906"/>
              <a:ext cx="3883231" cy="554008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3ECFC24-BF20-4B55-9002-30BBD9795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662" t="5324" r="17095" b="73587"/>
            <a:stretch/>
          </p:blipFill>
          <p:spPr>
            <a:xfrm>
              <a:off x="6756399" y="2155030"/>
              <a:ext cx="5334001" cy="3918964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681529-4B3B-4AE1-93A2-1F96BD14197C}"/>
                </a:ext>
              </a:extLst>
            </p:cNvPr>
            <p:cNvCxnSpPr>
              <a:cxnSpLocks/>
            </p:cNvCxnSpPr>
            <p:nvPr/>
          </p:nvCxnSpPr>
          <p:spPr>
            <a:xfrm>
              <a:off x="7556500" y="2578100"/>
              <a:ext cx="2540000" cy="0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4ABF33-E6DD-49B4-A9C8-9DAFAD721FDC}"/>
                </a:ext>
              </a:extLst>
            </p:cNvPr>
            <p:cNvSpPr/>
            <p:nvPr/>
          </p:nvSpPr>
          <p:spPr>
            <a:xfrm>
              <a:off x="4727369" y="1524000"/>
              <a:ext cx="3553031" cy="631030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887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A63918-EBB8-446C-A088-61E9FF3E3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" t="4474" r="86838" b="82370"/>
          <a:stretch/>
        </p:blipFill>
        <p:spPr>
          <a:xfrm>
            <a:off x="4609603" y="2485262"/>
            <a:ext cx="3544560" cy="2629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7B22E-CA8A-4DB2-A3C6-5D9CA6B708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7" t="44083" r="61868" b="42757"/>
          <a:stretch/>
        </p:blipFill>
        <p:spPr>
          <a:xfrm>
            <a:off x="8187327" y="2557501"/>
            <a:ext cx="3418762" cy="26298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49991D-C87A-45F6-8FC8-5EE9A3810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7" t="44259" r="74704" b="43470"/>
          <a:stretch/>
        </p:blipFill>
        <p:spPr>
          <a:xfrm>
            <a:off x="1122073" y="2629443"/>
            <a:ext cx="3426107" cy="24521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83DA9E-30C6-4F70-B62C-6C458B69C613}"/>
              </a:ext>
            </a:extLst>
          </p:cNvPr>
          <p:cNvSpPr/>
          <p:nvPr/>
        </p:nvSpPr>
        <p:spPr>
          <a:xfrm>
            <a:off x="1949273" y="1594078"/>
            <a:ext cx="25989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Veteran’s day and gift card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07CE6-35E7-458A-B15F-FAF2631C8B02}"/>
              </a:ext>
            </a:extLst>
          </p:cNvPr>
          <p:cNvSpPr/>
          <p:nvPr/>
        </p:nvSpPr>
        <p:spPr>
          <a:xfrm>
            <a:off x="7297801" y="1603394"/>
            <a:ext cx="25989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Dollar </a:t>
            </a:r>
          </a:p>
          <a:p>
            <a:pPr algn="ctr"/>
            <a:r>
              <a:rPr lang="en-US" sz="2800" dirty="0"/>
              <a:t>Zombie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755506-8051-4EFD-971E-B2A272C320B4}"/>
              </a:ext>
            </a:extLst>
          </p:cNvPr>
          <p:cNvSpPr/>
          <p:nvPr/>
        </p:nvSpPr>
        <p:spPr>
          <a:xfrm>
            <a:off x="1115123" y="1120880"/>
            <a:ext cx="3480785" cy="47329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8F1C3F-7861-4D88-9357-4756636E1E35}"/>
              </a:ext>
            </a:extLst>
          </p:cNvPr>
          <p:cNvSpPr/>
          <p:nvPr/>
        </p:nvSpPr>
        <p:spPr>
          <a:xfrm>
            <a:off x="4595089" y="1120880"/>
            <a:ext cx="7011000" cy="47329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62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6D9A2C3-F820-4D0E-A809-762E670E2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343" y="1812925"/>
            <a:ext cx="6858000" cy="5019675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BBBE2D98-1B48-4FFF-B55C-5339218D1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5163636" cy="1492132"/>
          </a:xfrm>
        </p:spPr>
        <p:txBody>
          <a:bodyPr/>
          <a:lstStyle/>
          <a:p>
            <a:r>
              <a:rPr lang="en-US" dirty="0"/>
              <a:t>Marketing</a:t>
            </a:r>
            <a:br>
              <a:rPr lang="en-US" dirty="0"/>
            </a:br>
            <a:r>
              <a:rPr lang="en-US" dirty="0"/>
              <a:t>Effectiveness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39134A-4513-47F8-B150-E8A259E0DA30}"/>
              </a:ext>
            </a:extLst>
          </p:cNvPr>
          <p:cNvSpPr/>
          <p:nvPr/>
        </p:nvSpPr>
        <p:spPr>
          <a:xfrm>
            <a:off x="1251678" y="2738000"/>
            <a:ext cx="442340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Increase in topic proportion</a:t>
            </a:r>
          </a:p>
          <a:p>
            <a:pPr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Topic 32: Veteran’s day and gift card</a:t>
            </a:r>
          </a:p>
          <a:p>
            <a:pPr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Topic 16: Business decisions</a:t>
            </a:r>
          </a:p>
          <a:p>
            <a:endParaRPr lang="en-US" sz="2000" b="1" dirty="0"/>
          </a:p>
          <a:p>
            <a:r>
              <a:rPr lang="en-US" sz="2000" b="1" dirty="0"/>
              <a:t>Decrease in topic proportion</a:t>
            </a:r>
          </a:p>
          <a:p>
            <a:pPr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Topic 33: Dollar zombie</a:t>
            </a:r>
          </a:p>
          <a:p>
            <a:pPr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Topic 1: Dollar zombie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E8F93F0-B5B7-47BA-BC3F-66A044FC0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53941"/>
            <a:ext cx="3566469" cy="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90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72013B-E14A-4AFA-905A-43021EC91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824" y="1100419"/>
            <a:ext cx="6460352" cy="46571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218359-4855-42E3-8B66-182299F3E5AF}"/>
              </a:ext>
            </a:extLst>
          </p:cNvPr>
          <p:cNvCxnSpPr>
            <a:cxnSpLocks/>
          </p:cNvCxnSpPr>
          <p:nvPr/>
        </p:nvCxnSpPr>
        <p:spPr>
          <a:xfrm flipH="1">
            <a:off x="4464919" y="2226365"/>
            <a:ext cx="3907183" cy="2219423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6427242-8B9A-429E-955E-174E854BDCA3}"/>
              </a:ext>
            </a:extLst>
          </p:cNvPr>
          <p:cNvSpPr/>
          <p:nvPr/>
        </p:nvSpPr>
        <p:spPr>
          <a:xfrm>
            <a:off x="6273367" y="3571694"/>
            <a:ext cx="196835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/>
              <a:t>Parking lot topic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B6A29F-4078-443A-8F64-30DBC36752ED}"/>
              </a:ext>
            </a:extLst>
          </p:cNvPr>
          <p:cNvSpPr/>
          <p:nvPr/>
        </p:nvSpPr>
        <p:spPr>
          <a:xfrm>
            <a:off x="6148207" y="4008741"/>
            <a:ext cx="2700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Decreased significantly!</a:t>
            </a:r>
          </a:p>
        </p:txBody>
      </p:sp>
    </p:spTree>
    <p:extLst>
      <p:ext uri="{BB962C8B-B14F-4D97-AF65-F5344CB8AC3E}">
        <p14:creationId xmlns:p14="http://schemas.microsoft.com/office/powerpoint/2010/main" val="1834612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83C96F-1B70-4749-B534-EA64DAC82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4" r="-575"/>
          <a:stretch/>
        </p:blipFill>
        <p:spPr>
          <a:xfrm>
            <a:off x="6476420" y="1303602"/>
            <a:ext cx="4591632" cy="2791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A4B9AF-FD7E-4C45-86AF-0916B08211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612" r="-1322"/>
          <a:stretch/>
        </p:blipFill>
        <p:spPr>
          <a:xfrm>
            <a:off x="1443658" y="2729841"/>
            <a:ext cx="4652342" cy="2623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254E6-290A-42CD-BABC-F2C289EC18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3" r="-575"/>
          <a:stretch/>
        </p:blipFill>
        <p:spPr>
          <a:xfrm>
            <a:off x="6476420" y="3597855"/>
            <a:ext cx="4591633" cy="2623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789724-0735-40B7-A4BC-71862BD55540}"/>
              </a:ext>
            </a:extLst>
          </p:cNvPr>
          <p:cNvSpPr txBox="1"/>
          <p:nvPr/>
        </p:nvSpPr>
        <p:spPr>
          <a:xfrm>
            <a:off x="1728850" y="6172529"/>
            <a:ext cx="3986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T32: Veteran’s day and gift card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01DE1-1B23-4E02-8161-B567E5DFCAAA}"/>
              </a:ext>
            </a:extLst>
          </p:cNvPr>
          <p:cNvSpPr txBox="1"/>
          <p:nvPr/>
        </p:nvSpPr>
        <p:spPr>
          <a:xfrm>
            <a:off x="7670800" y="6221064"/>
            <a:ext cx="3428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T1 and 33: Dollar zombie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3E987A-0970-4B92-BBE9-8C5AA455B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658" y="502528"/>
            <a:ext cx="7815749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19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3E987A-0970-4B92-BBE9-8C5AA455B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58" y="502528"/>
            <a:ext cx="7815749" cy="11644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B89DAB-BFD3-46F0-832C-7163D84F5E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606" r="-1659"/>
          <a:stretch/>
        </p:blipFill>
        <p:spPr>
          <a:xfrm>
            <a:off x="6435455" y="1809750"/>
            <a:ext cx="4842145" cy="42103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22263A-42AE-4BAA-A698-30FD0E6469F0}"/>
              </a:ext>
            </a:extLst>
          </p:cNvPr>
          <p:cNvSpPr txBox="1"/>
          <p:nvPr/>
        </p:nvSpPr>
        <p:spPr>
          <a:xfrm>
            <a:off x="2857500" y="5979800"/>
            <a:ext cx="222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T25: Parking lot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A10BBB-F9E7-418C-81EA-00F1E22B34AF}"/>
              </a:ext>
            </a:extLst>
          </p:cNvPr>
          <p:cNvSpPr txBox="1"/>
          <p:nvPr/>
        </p:nvSpPr>
        <p:spPr>
          <a:xfrm>
            <a:off x="7848600" y="6024067"/>
            <a:ext cx="2624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T34: Discrimination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CB5F6F-AB16-43A9-A588-B7D7E91D4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6"/>
          <a:stretch/>
        </p:blipFill>
        <p:spPr>
          <a:xfrm>
            <a:off x="1332835" y="1809750"/>
            <a:ext cx="4763165" cy="421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19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07FB5A2-76C7-4FBA-B943-A4FD8A54C2F9}"/>
              </a:ext>
            </a:extLst>
          </p:cNvPr>
          <p:cNvSpPr txBox="1"/>
          <p:nvPr/>
        </p:nvSpPr>
        <p:spPr>
          <a:xfrm>
            <a:off x="1719284" y="6024066"/>
            <a:ext cx="3986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T32: Veteran’s day and gift card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70BC8-1A32-4D22-89A9-1D4B1D65F0B7}"/>
              </a:ext>
            </a:extLst>
          </p:cNvPr>
          <p:cNvSpPr txBox="1"/>
          <p:nvPr/>
        </p:nvSpPr>
        <p:spPr>
          <a:xfrm>
            <a:off x="7670800" y="6221064"/>
            <a:ext cx="3428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T1 and 33: Dollar zombie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95778F-232F-4BB8-B12E-7D320F326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5"/>
          <a:stretch/>
        </p:blipFill>
        <p:spPr>
          <a:xfrm>
            <a:off x="1331067" y="1562100"/>
            <a:ext cx="4763165" cy="424848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E1A1D8D-6B7F-469C-99EE-51A3ADF4ABA0}"/>
              </a:ext>
            </a:extLst>
          </p:cNvPr>
          <p:cNvGrpSpPr/>
          <p:nvPr/>
        </p:nvGrpSpPr>
        <p:grpSpPr>
          <a:xfrm>
            <a:off x="6674493" y="1562100"/>
            <a:ext cx="4763165" cy="4658964"/>
            <a:chOff x="6845943" y="1151617"/>
            <a:chExt cx="4763165" cy="465896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A8B182-B5D8-44C5-884E-D9B2DE6F97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03" r="-2041"/>
            <a:stretch/>
          </p:blipFill>
          <p:spPr>
            <a:xfrm>
              <a:off x="6845943" y="2901616"/>
              <a:ext cx="4763165" cy="29089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E7DF27-D8CF-4BEE-B6D9-E92E0FF3A3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39" r="-2041" b="30204"/>
            <a:stretch/>
          </p:blipFill>
          <p:spPr>
            <a:xfrm>
              <a:off x="6845943" y="1151617"/>
              <a:ext cx="4763165" cy="17754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6EB9FC7-9F9F-44BB-86B6-DAF307A00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438" y="414009"/>
            <a:ext cx="8157155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8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48AE774-CE7D-4013-AFE6-21B0B28505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6"/>
          <a:stretch/>
        </p:blipFill>
        <p:spPr>
          <a:xfrm>
            <a:off x="1599535" y="1619250"/>
            <a:ext cx="4763165" cy="41913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7FB5A2-76C7-4FBA-B943-A4FD8A54C2F9}"/>
              </a:ext>
            </a:extLst>
          </p:cNvPr>
          <p:cNvSpPr txBox="1"/>
          <p:nvPr/>
        </p:nvSpPr>
        <p:spPr>
          <a:xfrm>
            <a:off x="2857500" y="5979800"/>
            <a:ext cx="222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T25: Parking lot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C35A3A2-2F9C-45D8-8D7A-2F0539B4D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6"/>
          <a:stretch/>
        </p:blipFill>
        <p:spPr>
          <a:xfrm>
            <a:off x="6590967" y="1619249"/>
            <a:ext cx="4763165" cy="4191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170BC8-1A32-4D22-89A9-1D4B1D65F0B7}"/>
              </a:ext>
            </a:extLst>
          </p:cNvPr>
          <p:cNvSpPr txBox="1"/>
          <p:nvPr/>
        </p:nvSpPr>
        <p:spPr>
          <a:xfrm>
            <a:off x="7848600" y="6024067"/>
            <a:ext cx="2624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T34: Discrimination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D52043-5D76-4EEA-BFB6-84BC1B68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438" y="414009"/>
            <a:ext cx="8157155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08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E8E67-14D5-4115-9005-13D2FE54B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Intertopic</a:t>
            </a:r>
            <a:r>
              <a:rPr lang="en-US" dirty="0"/>
              <a:t> Distance Map Before and After – Positive Topics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A31600-8750-4979-AEE4-193C84DA9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38"/>
          <a:stretch/>
        </p:blipFill>
        <p:spPr>
          <a:xfrm>
            <a:off x="508651" y="1690686"/>
            <a:ext cx="4519626" cy="501824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128B5C-28D8-4C93-A5CB-859816ABE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992" y="1753304"/>
            <a:ext cx="4363950" cy="501824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FD19F5B-A37F-4B55-B05E-FE6279723257}"/>
              </a:ext>
            </a:extLst>
          </p:cNvPr>
          <p:cNvSpPr/>
          <p:nvPr/>
        </p:nvSpPr>
        <p:spPr>
          <a:xfrm>
            <a:off x="5439052" y="4030462"/>
            <a:ext cx="1313895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35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FFE1-4E3A-4AA2-B5B8-E0E8F026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Groups - Positive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CED048-393D-42A0-8062-488B18D42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6113" y="2191755"/>
            <a:ext cx="6663922" cy="3633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873820-3FE8-4545-B41B-8CF372A2F998}"/>
              </a:ext>
            </a:extLst>
          </p:cNvPr>
          <p:cNvSpPr txBox="1"/>
          <p:nvPr/>
        </p:nvSpPr>
        <p:spPr>
          <a:xfrm>
            <a:off x="286376" y="1655183"/>
            <a:ext cx="46067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Topics 3 and 8 are both positive topics that are more prevalent after the promotion.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topics directly relate to gift cards and </a:t>
            </a:r>
            <a:r>
              <a:rPr lang="en-US" dirty="0" err="1"/>
              <a:t>Applebees</a:t>
            </a:r>
            <a:r>
              <a:rPr lang="en-US" dirty="0"/>
              <a:t> promotions.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2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Promotions through word of mouth and tweets were very popular as the topics clustered in the bottom left corner are in relation to customer experience.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 as relevant as they contain fox news sponsors and other businesses prevalent in both before and after promotion.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B3184B-00B8-4EA6-89EB-C624C03AB77D}"/>
              </a:ext>
            </a:extLst>
          </p:cNvPr>
          <p:cNvSpPr/>
          <p:nvPr/>
        </p:nvSpPr>
        <p:spPr>
          <a:xfrm>
            <a:off x="5146113" y="3888419"/>
            <a:ext cx="1467751" cy="1438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72DE61-D379-4A7E-9132-52B724202893}"/>
              </a:ext>
            </a:extLst>
          </p:cNvPr>
          <p:cNvSpPr txBox="1"/>
          <p:nvPr/>
        </p:nvSpPr>
        <p:spPr>
          <a:xfrm>
            <a:off x="5221572" y="3823922"/>
            <a:ext cx="131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875B75-DAD6-4B7E-804A-74887C79F586}"/>
              </a:ext>
            </a:extLst>
          </p:cNvPr>
          <p:cNvSpPr/>
          <p:nvPr/>
        </p:nvSpPr>
        <p:spPr>
          <a:xfrm>
            <a:off x="6689322" y="2442856"/>
            <a:ext cx="1467750" cy="13810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3C61C-772F-4267-9AA1-12FDE2000409}"/>
              </a:ext>
            </a:extLst>
          </p:cNvPr>
          <p:cNvSpPr txBox="1"/>
          <p:nvPr/>
        </p:nvSpPr>
        <p:spPr>
          <a:xfrm>
            <a:off x="6764782" y="2420221"/>
            <a:ext cx="146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A88B44-2F63-4F5E-8DDA-8B760CBB6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408" y="4793008"/>
            <a:ext cx="1481456" cy="14174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C3CDDA-0BBB-4600-A253-3D94E440A2D6}"/>
              </a:ext>
            </a:extLst>
          </p:cNvPr>
          <p:cNvSpPr txBox="1"/>
          <p:nvPr/>
        </p:nvSpPr>
        <p:spPr>
          <a:xfrm>
            <a:off x="6933235" y="4977114"/>
            <a:ext cx="130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1</a:t>
            </a:r>
          </a:p>
        </p:txBody>
      </p:sp>
    </p:spTree>
    <p:extLst>
      <p:ext uri="{BB962C8B-B14F-4D97-AF65-F5344CB8AC3E}">
        <p14:creationId xmlns:p14="http://schemas.microsoft.com/office/powerpoint/2010/main" val="578466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27A09-17E3-4434-AAA2-272F5985C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Intertopic</a:t>
            </a:r>
            <a:r>
              <a:rPr lang="en-US" dirty="0"/>
              <a:t> Distance Map Before and After – Negative Topics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84021B-85A4-4F2E-99A7-F9986523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44" y="1883497"/>
            <a:ext cx="4076981" cy="474054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BA68514-63C4-4FDB-A559-C2E0CFB73ADB}"/>
              </a:ext>
            </a:extLst>
          </p:cNvPr>
          <p:cNvSpPr/>
          <p:nvPr/>
        </p:nvSpPr>
        <p:spPr>
          <a:xfrm>
            <a:off x="5439052" y="4030462"/>
            <a:ext cx="1313895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381D4B-8D40-41B5-81B1-4044BF12C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447" y="2006900"/>
            <a:ext cx="5079069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5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3E6F2-2CD6-48FD-BF00-B9D5915E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66675"/>
            <a:ext cx="12201525" cy="658177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D015316-6A0A-4049-93F0-1FD321118A2F}"/>
              </a:ext>
            </a:extLst>
          </p:cNvPr>
          <p:cNvGrpSpPr/>
          <p:nvPr/>
        </p:nvGrpSpPr>
        <p:grpSpPr>
          <a:xfrm>
            <a:off x="442762" y="779349"/>
            <a:ext cx="4320431" cy="5252195"/>
            <a:chOff x="442762" y="330458"/>
            <a:chExt cx="4320431" cy="525219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C285BD0-6E4D-4128-8AF8-7E70845D3BDC}"/>
                </a:ext>
              </a:extLst>
            </p:cNvPr>
            <p:cNvGrpSpPr/>
            <p:nvPr/>
          </p:nvGrpSpPr>
          <p:grpSpPr>
            <a:xfrm>
              <a:off x="442762" y="330458"/>
              <a:ext cx="4320431" cy="5252195"/>
              <a:chOff x="442762" y="330458"/>
              <a:chExt cx="4320431" cy="5252195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8CFF20D7-172E-4B1A-B2CE-8CFBAEE4E714}"/>
                  </a:ext>
                </a:extLst>
              </p:cNvPr>
              <p:cNvSpPr/>
              <p:nvPr/>
            </p:nvSpPr>
            <p:spPr>
              <a:xfrm>
                <a:off x="442762" y="5159141"/>
                <a:ext cx="413887" cy="423512"/>
              </a:xfrm>
              <a:prstGeom prst="ellipse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52B1D76-859F-4296-BA87-B7032EA977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6414" t="5324" r="16828" b="53403"/>
              <a:stretch/>
            </p:blipFill>
            <p:spPr>
              <a:xfrm>
                <a:off x="1777539" y="330458"/>
                <a:ext cx="2985654" cy="416103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B5F3865D-8B8A-454D-AFA9-A43992F5C366}"/>
                  </a:ext>
                </a:extLst>
              </p:cNvPr>
              <p:cNvCxnSpPr>
                <a:cxnSpLocks/>
                <a:endCxn id="2" idx="7"/>
              </p:cNvCxnSpPr>
              <p:nvPr/>
            </p:nvCxnSpPr>
            <p:spPr>
              <a:xfrm flipH="1">
                <a:off x="796037" y="4491497"/>
                <a:ext cx="981502" cy="72966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w="lg" len="med"/>
                <a:tailEnd type="triangle" w="lg" len="lg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35E1465-1299-4AA8-AA52-E8DDF8A217C2}"/>
                </a:ext>
              </a:extLst>
            </p:cNvPr>
            <p:cNvSpPr/>
            <p:nvPr/>
          </p:nvSpPr>
          <p:spPr>
            <a:xfrm>
              <a:off x="2289208" y="2701213"/>
              <a:ext cx="607996" cy="600251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FAFC1B-9C0C-4137-929A-4560555EBA61}"/>
              </a:ext>
            </a:extLst>
          </p:cNvPr>
          <p:cNvGrpSpPr/>
          <p:nvPr/>
        </p:nvGrpSpPr>
        <p:grpSpPr>
          <a:xfrm>
            <a:off x="885425" y="357939"/>
            <a:ext cx="7406806" cy="5675497"/>
            <a:chOff x="885425" y="357939"/>
            <a:chExt cx="7406806" cy="5675497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6A17D2-E4B7-4354-B458-770953BF4763}"/>
                </a:ext>
              </a:extLst>
            </p:cNvPr>
            <p:cNvCxnSpPr>
              <a:cxnSpLocks/>
              <a:endCxn id="12" idx="7"/>
            </p:cNvCxnSpPr>
            <p:nvPr/>
          </p:nvCxnSpPr>
          <p:spPr>
            <a:xfrm flipH="1">
              <a:off x="1238700" y="4102736"/>
              <a:ext cx="3569583" cy="1569210"/>
            </a:xfrm>
            <a:prstGeom prst="straightConnector1">
              <a:avLst/>
            </a:prstGeom>
            <a:ln>
              <a:solidFill>
                <a:srgbClr val="FF0000"/>
              </a:solidFill>
              <a:headEnd w="lg" len="med"/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68EDB84-8504-4686-BDE7-0F88D1E076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573" t="8141" r="17304" b="61111"/>
            <a:stretch/>
          </p:blipFill>
          <p:spPr>
            <a:xfrm>
              <a:off x="4808283" y="357939"/>
              <a:ext cx="3483948" cy="375997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83CBA9F-1908-4375-853D-A802FA420E12}"/>
                </a:ext>
              </a:extLst>
            </p:cNvPr>
            <p:cNvSpPr/>
            <p:nvPr/>
          </p:nvSpPr>
          <p:spPr>
            <a:xfrm>
              <a:off x="885425" y="5609924"/>
              <a:ext cx="413887" cy="423512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05D40F5-3C50-44D8-A8F6-F49E42A05C74}"/>
                </a:ext>
              </a:extLst>
            </p:cNvPr>
            <p:cNvSpPr/>
            <p:nvPr/>
          </p:nvSpPr>
          <p:spPr>
            <a:xfrm>
              <a:off x="5568163" y="1816100"/>
              <a:ext cx="527837" cy="42182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684C32-DA8B-405B-87BC-DAD53879775E}"/>
              </a:ext>
            </a:extLst>
          </p:cNvPr>
          <p:cNvGrpSpPr/>
          <p:nvPr/>
        </p:nvGrpSpPr>
        <p:grpSpPr>
          <a:xfrm>
            <a:off x="1415162" y="403488"/>
            <a:ext cx="10472125" cy="5608239"/>
            <a:chOff x="1424264" y="457200"/>
            <a:chExt cx="10472125" cy="560823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76719D-27E5-40B5-B5D3-5D5A4F8158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6643" t="4818" r="17409" b="53519"/>
            <a:stretch/>
          </p:blipFill>
          <p:spPr>
            <a:xfrm>
              <a:off x="8498176" y="457200"/>
              <a:ext cx="3398213" cy="502360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16A3F3C-B4A1-471D-9CE2-C0FC12121868}"/>
                </a:ext>
              </a:extLst>
            </p:cNvPr>
            <p:cNvSpPr/>
            <p:nvPr/>
          </p:nvSpPr>
          <p:spPr>
            <a:xfrm>
              <a:off x="1424264" y="5641927"/>
              <a:ext cx="413887" cy="423512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058F463-E242-4197-9B74-CE1FF3D99186}"/>
                </a:ext>
              </a:extLst>
            </p:cNvPr>
            <p:cNvCxnSpPr>
              <a:cxnSpLocks/>
              <a:endCxn id="21" idx="7"/>
            </p:cNvCxnSpPr>
            <p:nvPr/>
          </p:nvCxnSpPr>
          <p:spPr>
            <a:xfrm flipH="1">
              <a:off x="1777539" y="5480803"/>
              <a:ext cx="6765728" cy="223146"/>
            </a:xfrm>
            <a:prstGeom prst="straightConnector1">
              <a:avLst/>
            </a:prstGeom>
            <a:ln>
              <a:solidFill>
                <a:srgbClr val="FF0000"/>
              </a:solidFill>
              <a:headEnd w="lg" len="med"/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64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AA92-A9DF-49A2-A6BF-469A53ED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 The result of Top 10 most frequent hashtags(#)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7C496-55E8-4CBB-A4E1-C4A58A00C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('</a:t>
            </a:r>
            <a:r>
              <a:rPr lang="en-US" dirty="0" err="1"/>
              <a:t>dollarzombie</a:t>
            </a:r>
            <a:r>
              <a:rPr lang="en-US" dirty="0"/>
              <a:t>', 238),</a:t>
            </a:r>
          </a:p>
          <a:p>
            <a:r>
              <a:rPr lang="en-US" dirty="0"/>
              <a:t> ('sweepstakes', 216),</a:t>
            </a:r>
          </a:p>
          <a:p>
            <a:r>
              <a:rPr lang="en-US" dirty="0"/>
              <a:t> ('giveaway', 209),</a:t>
            </a:r>
          </a:p>
          <a:p>
            <a:r>
              <a:rPr lang="en-US" dirty="0"/>
              <a:t> ('free', 205),</a:t>
            </a:r>
          </a:p>
          <a:p>
            <a:r>
              <a:rPr lang="en-US" dirty="0"/>
              <a:t> ('contest', 201),</a:t>
            </a:r>
          </a:p>
          <a:p>
            <a:r>
              <a:rPr lang="en-US" dirty="0"/>
              <a:t> ('win', 200),</a:t>
            </a:r>
          </a:p>
          <a:p>
            <a:r>
              <a:rPr lang="en-US" dirty="0"/>
              <a:t> ('</a:t>
            </a:r>
            <a:r>
              <a:rPr lang="en-US" dirty="0" err="1"/>
              <a:t>royaldraw</a:t>
            </a:r>
            <a:r>
              <a:rPr lang="en-US" dirty="0"/>
              <a:t>', 198),</a:t>
            </a:r>
          </a:p>
          <a:p>
            <a:r>
              <a:rPr lang="en-US" dirty="0"/>
              <a:t> ('bills', 187),</a:t>
            </a:r>
          </a:p>
          <a:p>
            <a:r>
              <a:rPr lang="en-US" dirty="0"/>
              <a:t> ('</a:t>
            </a:r>
            <a:r>
              <a:rPr lang="en-US" dirty="0" err="1"/>
              <a:t>applebees</a:t>
            </a:r>
            <a:r>
              <a:rPr lang="en-US" dirty="0"/>
              <a:t>', 181),</a:t>
            </a:r>
          </a:p>
          <a:p>
            <a:r>
              <a:rPr lang="en-US" dirty="0"/>
              <a:t> ('inktober2018', 113)]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C5312-23DE-4201-9111-E0572C7B4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12" t="21635" r="22475" b="13335"/>
          <a:stretch/>
        </p:blipFill>
        <p:spPr>
          <a:xfrm>
            <a:off x="5132708" y="1536865"/>
            <a:ext cx="5567705" cy="40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63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3A240-74EF-4706-B8A7-F37BF62A2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7CB1B-6F6F-4876-B747-312B2ABAA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559BF-5C46-4E15-B4CC-5C9D488BD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" t="15354" r="17045" b="6092"/>
          <a:stretch/>
        </p:blipFill>
        <p:spPr>
          <a:xfrm>
            <a:off x="1579418" y="606827"/>
            <a:ext cx="8645236" cy="538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87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4E569-B440-46EC-ADC4-950F6835F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653"/>
            <a:ext cx="10515600" cy="1325563"/>
          </a:xfrm>
        </p:spPr>
        <p:txBody>
          <a:bodyPr/>
          <a:lstStyle/>
          <a:p>
            <a:r>
              <a:rPr lang="en-US" dirty="0"/>
              <a:t>Words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FF943-664B-4BC8-ACDF-D84907D8F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A4D7679-316B-4B3E-9D76-E3006BE23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87" y="1015681"/>
            <a:ext cx="10764808" cy="565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82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A80E91-01B9-4F05-9F38-E49E9CB88931}"/>
              </a:ext>
            </a:extLst>
          </p:cNvPr>
          <p:cNvSpPr txBox="1"/>
          <p:nvPr/>
        </p:nvSpPr>
        <p:spPr>
          <a:xfrm>
            <a:off x="804484" y="4267832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Results without </a:t>
            </a:r>
            <a:r>
              <a:rPr lang="en-US" sz="4100" b="1" u="sng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Noises</a:t>
            </a:r>
            <a:r>
              <a:rPr lang="en-US" sz="41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(Retweets)</a:t>
            </a:r>
            <a:endParaRPr lang="en-US" sz="4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D9E7F79-BDB5-44D4-AC74-78C71A70C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770" y="2764473"/>
            <a:ext cx="4141760" cy="224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063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45E5FC-D9A8-42B7-92FA-2FB4B6AA8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630" y="1763685"/>
            <a:ext cx="11795192" cy="3847407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7030A0"/>
                </a:solidFill>
              </a:rPr>
              <a:t>## - What is the sentiment about Applebee’s?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- Summary of Sentiment Analysis Result using Vader¶</a:t>
            </a:r>
          </a:p>
          <a:p>
            <a:pPr algn="l"/>
            <a:r>
              <a:rPr lang="en-US" b="1" dirty="0">
                <a:solidFill>
                  <a:srgbClr val="7030A0"/>
                </a:solidFill>
              </a:rPr>
              <a:t>Positive Tweets: 12,727 (40%) </a:t>
            </a:r>
            <a:r>
              <a:rPr lang="en-US" dirty="0"/>
              <a:t>/ </a:t>
            </a:r>
            <a:r>
              <a:rPr lang="en-US" dirty="0">
                <a:solidFill>
                  <a:srgbClr val="FF0000"/>
                </a:solidFill>
              </a:rPr>
              <a:t>Negative Tweets: </a:t>
            </a:r>
            <a:r>
              <a:rPr lang="en-US" b="1" dirty="0">
                <a:solidFill>
                  <a:srgbClr val="FF0000"/>
                </a:solidFill>
              </a:rPr>
              <a:t>7,792</a:t>
            </a:r>
            <a:r>
              <a:rPr lang="en-US" dirty="0">
                <a:solidFill>
                  <a:srgbClr val="FF0000"/>
                </a:solidFill>
              </a:rPr>
              <a:t> (25%) </a:t>
            </a:r>
            <a:r>
              <a:rPr lang="en-US" dirty="0"/>
              <a:t>/ Neutral Tweets: </a:t>
            </a:r>
            <a:r>
              <a:rPr lang="en-US" b="1" dirty="0"/>
              <a:t>11,275</a:t>
            </a:r>
            <a:r>
              <a:rPr lang="en-US" dirty="0"/>
              <a:t> (35%)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- Summary of Sentiment Analysis Result using Vader¶</a:t>
            </a:r>
          </a:p>
          <a:p>
            <a:pPr algn="l"/>
            <a:r>
              <a:rPr lang="en-US" b="1" dirty="0">
                <a:solidFill>
                  <a:srgbClr val="7030A0"/>
                </a:solidFill>
              </a:rPr>
              <a:t>Positive Tweets: 3,196 (43%) </a:t>
            </a:r>
            <a:r>
              <a:rPr lang="en-US" dirty="0"/>
              <a:t>/ </a:t>
            </a:r>
            <a:r>
              <a:rPr lang="en-US" dirty="0">
                <a:solidFill>
                  <a:srgbClr val="FF0000"/>
                </a:solidFill>
              </a:rPr>
              <a:t>Negative Tweets: </a:t>
            </a:r>
            <a:r>
              <a:rPr lang="en-US" b="1" dirty="0">
                <a:solidFill>
                  <a:srgbClr val="FF0000"/>
                </a:solidFill>
              </a:rPr>
              <a:t>1,765</a:t>
            </a:r>
            <a:r>
              <a:rPr lang="en-US" dirty="0">
                <a:solidFill>
                  <a:srgbClr val="FF0000"/>
                </a:solidFill>
              </a:rPr>
              <a:t> (24%)</a:t>
            </a:r>
            <a:r>
              <a:rPr lang="en-US" dirty="0"/>
              <a:t> / Neutral Tweets: </a:t>
            </a:r>
            <a:r>
              <a:rPr lang="en-US" b="1" dirty="0"/>
              <a:t>2,530</a:t>
            </a:r>
            <a:r>
              <a:rPr lang="en-US" dirty="0"/>
              <a:t> (34%)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382AE4-FCA7-4FB5-9378-F662C9939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9" y="81340"/>
            <a:ext cx="2897834" cy="156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1FDB61-404A-49EC-A9C1-2B6B6D9A9AC4}"/>
              </a:ext>
            </a:extLst>
          </p:cNvPr>
          <p:cNvSpPr txBox="1"/>
          <p:nvPr/>
        </p:nvSpPr>
        <p:spPr>
          <a:xfrm>
            <a:off x="353590" y="2335738"/>
            <a:ext cx="268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Before Promotion Periods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B5E7EE-972C-4279-A442-86828ABE95E0}"/>
              </a:ext>
            </a:extLst>
          </p:cNvPr>
          <p:cNvSpPr txBox="1"/>
          <p:nvPr/>
        </p:nvSpPr>
        <p:spPr>
          <a:xfrm>
            <a:off x="353589" y="4071530"/>
            <a:ext cx="268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After Promotion Periods</a:t>
            </a:r>
          </a:p>
        </p:txBody>
      </p:sp>
    </p:spTree>
    <p:extLst>
      <p:ext uri="{BB962C8B-B14F-4D97-AF65-F5344CB8AC3E}">
        <p14:creationId xmlns:p14="http://schemas.microsoft.com/office/powerpoint/2010/main" val="1889313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5A3B3-D136-4774-A225-F99C5D3C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6" y="1916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Applebee’s: 11/12-12/30</a:t>
            </a:r>
            <a:br>
              <a:rPr lang="en-US" sz="2700" dirty="0"/>
            </a:br>
            <a:r>
              <a:rPr lang="en-US" sz="2700" dirty="0"/>
              <a:t>Promotion: Drink of the Month</a:t>
            </a:r>
            <a:br>
              <a:rPr lang="en-US" sz="2700" dirty="0"/>
            </a:br>
            <a:r>
              <a:rPr lang="en-US" sz="2700" dirty="0"/>
              <a:t>Veteran’s Day (free meal for veterans) 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C399-3ED0-44A1-A888-1CE54154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796" y="1424681"/>
            <a:ext cx="11520408" cy="483314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highlight>
                  <a:srgbClr val="C0C0C0"/>
                </a:highlight>
              </a:rPr>
              <a:t>Promotion</a:t>
            </a:r>
          </a:p>
          <a:p>
            <a:pPr marL="0" indent="0" fontAlgn="base" latinLnBrk="1">
              <a:buNone/>
            </a:pPr>
            <a:r>
              <a:rPr lang="en-US" dirty="0"/>
              <a:t>- ('free', 971), ('veterans', 667), ('card', 508), ('win', 506), ('zombie', 439), ('gift', 351), ('</a:t>
            </a:r>
            <a:r>
              <a:rPr lang="en-US" dirty="0" err="1"/>
              <a:t>royaldraw</a:t>
            </a:r>
            <a:r>
              <a:rPr lang="en-US" dirty="0"/>
              <a:t>', 352)</a:t>
            </a:r>
          </a:p>
          <a:p>
            <a:r>
              <a:rPr lang="en-US" b="1" dirty="0">
                <a:highlight>
                  <a:srgbClr val="C0C0C0"/>
                </a:highlight>
              </a:rPr>
              <a:t>Time</a:t>
            </a:r>
          </a:p>
          <a:p>
            <a:pPr marL="0" indent="0" fontAlgn="base" latinLnBrk="1">
              <a:buNone/>
            </a:pPr>
            <a:r>
              <a:rPr lang="en-US" dirty="0"/>
              <a:t>- ('</a:t>
            </a:r>
            <a:r>
              <a:rPr lang="en-US" dirty="0" err="1"/>
              <a:t>sunday</a:t>
            </a:r>
            <a:r>
              <a:rPr lang="en-US" dirty="0"/>
              <a:t>', 284), ('night', 394), ('tonight', 317)</a:t>
            </a:r>
          </a:p>
          <a:p>
            <a:r>
              <a:rPr lang="en-US" b="1" dirty="0">
                <a:highlight>
                  <a:srgbClr val="C0C0C0"/>
                </a:highlight>
              </a:rPr>
              <a:t>Menu</a:t>
            </a:r>
          </a:p>
          <a:p>
            <a:pPr marL="0" indent="0" fontAlgn="base" latinLnBrk="1">
              <a:buNone/>
            </a:pPr>
            <a:r>
              <a:rPr lang="en-US" dirty="0"/>
              <a:t>-('drinks', 506), ('wings', 480), ('grill', 430), ('meal', 359), ('dinner', 292), ('food', 636)</a:t>
            </a:r>
          </a:p>
          <a:p>
            <a:r>
              <a:rPr lang="en-US" b="1" dirty="0">
                <a:highlight>
                  <a:srgbClr val="C0C0C0"/>
                </a:highlight>
              </a:rPr>
              <a:t>Restaurant Outlet</a:t>
            </a:r>
          </a:p>
          <a:p>
            <a:pPr marL="0" indent="0">
              <a:buNone/>
            </a:pPr>
            <a:r>
              <a:rPr lang="en-US" dirty="0"/>
              <a:t> -('bar', 590)</a:t>
            </a:r>
          </a:p>
          <a:p>
            <a:r>
              <a:rPr lang="en-US" b="1" dirty="0">
                <a:highlight>
                  <a:srgbClr val="C0C0C0"/>
                </a:highlight>
              </a:rPr>
              <a:t>Others</a:t>
            </a:r>
          </a:p>
          <a:p>
            <a:pPr marL="0" indent="0" fontAlgn="base" latinLnBrk="1">
              <a:buNone/>
            </a:pPr>
            <a:r>
              <a:rPr lang="en-US" dirty="0"/>
              <a:t>- ('people', 375), ('party', 375), ('friends', 272)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66DD24-0079-4483-805E-43D5D7DA3A29}"/>
              </a:ext>
            </a:extLst>
          </p:cNvPr>
          <p:cNvSpPr txBox="1">
            <a:spLocks/>
          </p:cNvSpPr>
          <p:nvPr/>
        </p:nvSpPr>
        <p:spPr>
          <a:xfrm>
            <a:off x="8291594" y="334167"/>
            <a:ext cx="356461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FF0000"/>
                </a:solidFill>
              </a:rPr>
              <a:t>Before</a:t>
            </a:r>
            <a:r>
              <a:rPr lang="en-US" sz="3600" dirty="0"/>
              <a:t> Promotion.</a:t>
            </a:r>
            <a:br>
              <a:rPr lang="en-US" sz="3600" dirty="0"/>
            </a:br>
            <a:r>
              <a:rPr lang="en-US" b="1" dirty="0"/>
              <a:t>Positive Words</a:t>
            </a:r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67527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1353</Words>
  <Application>Microsoft Office PowerPoint</Application>
  <PresentationFormat>Widescreen</PresentationFormat>
  <Paragraphs>159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 Unicode MS</vt:lpstr>
      <vt:lpstr>Arial</vt:lpstr>
      <vt:lpstr>Calibri</vt:lpstr>
      <vt:lpstr>Calibri Light</vt:lpstr>
      <vt:lpstr>Wingdings</vt:lpstr>
      <vt:lpstr>Office Theme</vt:lpstr>
      <vt:lpstr>PowerPoint Presentation</vt:lpstr>
      <vt:lpstr># The result of Top 10 most frequent mentions(@)</vt:lpstr>
      <vt:lpstr>PowerPoint Presentation</vt:lpstr>
      <vt:lpstr># The result of Top 10 most frequent hashtags(#)</vt:lpstr>
      <vt:lpstr>PowerPoint Presentation</vt:lpstr>
      <vt:lpstr>Words Cloud</vt:lpstr>
      <vt:lpstr>PowerPoint Presentation</vt:lpstr>
      <vt:lpstr>PowerPoint Presentation</vt:lpstr>
      <vt:lpstr>Applebee’s: 11/12-12/30 Promotion: Drink of the Month Veteran’s Day (free meal for veterans)   </vt:lpstr>
      <vt:lpstr>PowerPoint Presentation</vt:lpstr>
      <vt:lpstr>Applebee’s: 11/12-12/30 Promotion: Drink of the Month Veteran’s Day (free meal for veterans)   </vt:lpstr>
      <vt:lpstr>Applebee’s: 11/12-12/30 Promotion: Drink of the Month Veteran’s Day (free meal for veterans)   </vt:lpstr>
      <vt:lpstr>PowerPoint Presentation</vt:lpstr>
      <vt:lpstr>Top 3 Positive Tweets Before Promotion</vt:lpstr>
      <vt:lpstr>Top 3 Positive Tweets After Promotion</vt:lpstr>
      <vt:lpstr>Top 3 Negative Tweets Before Promotion</vt:lpstr>
      <vt:lpstr>Top 3 Negative Tweets After Promotion</vt:lpstr>
      <vt:lpstr>Summary of topic modeling</vt:lpstr>
      <vt:lpstr>PowerPoint Presentation</vt:lpstr>
      <vt:lpstr>PowerPoint Presentation</vt:lpstr>
      <vt:lpstr>Marketing Effectiveness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Intertopic Distance Map Before and After – Positive Topics</vt:lpstr>
      <vt:lpstr>Topic Modeling Groups - Positive </vt:lpstr>
      <vt:lpstr>Intertopic Distance Map Before and After – Negative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hyung hwa oh</dc:creator>
  <cp:lastModifiedBy>hyung hwa oh</cp:lastModifiedBy>
  <cp:revision>7</cp:revision>
  <dcterms:created xsi:type="dcterms:W3CDTF">2018-12-04T07:13:18Z</dcterms:created>
  <dcterms:modified xsi:type="dcterms:W3CDTF">2018-12-04T17:17:12Z</dcterms:modified>
</cp:coreProperties>
</file>